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61E45-D894-496D-A36A-18CC1ED4000C}" type="doc">
      <dgm:prSet loTypeId="urn:microsoft.com/office/officeart/2005/8/layout/default#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7C6E1BF-8B80-4E35-A73E-8275A3CB6DDF}">
      <dgm:prSet phldrT="[Text]"/>
      <dgm:spPr/>
      <dgm:t>
        <a:bodyPr/>
        <a:lstStyle/>
        <a:p>
          <a:r>
            <a:rPr lang="en-US" dirty="0" smtClean="0"/>
            <a:t>Capital ($) for investing in the means of production</a:t>
          </a:r>
          <a:endParaRPr lang="en-US" dirty="0"/>
        </a:p>
      </dgm:t>
    </dgm:pt>
    <dgm:pt modelId="{574069E7-9D53-4603-8B30-22A754645AE9}" type="parTrans" cxnId="{3B486D5D-5A67-40AA-AD67-1E98489FFFCF}">
      <dgm:prSet/>
      <dgm:spPr/>
      <dgm:t>
        <a:bodyPr/>
        <a:lstStyle/>
        <a:p>
          <a:endParaRPr lang="en-US"/>
        </a:p>
      </dgm:t>
    </dgm:pt>
    <dgm:pt modelId="{5DC40433-7285-4AB4-957F-9FF6A3B2F243}" type="sibTrans" cxnId="{3B486D5D-5A67-40AA-AD67-1E98489FFFCF}">
      <dgm:prSet/>
      <dgm:spPr/>
      <dgm:t>
        <a:bodyPr/>
        <a:lstStyle/>
        <a:p>
          <a:endParaRPr lang="en-US"/>
        </a:p>
      </dgm:t>
    </dgm:pt>
    <dgm:pt modelId="{BF707EC0-F978-4161-B5B1-69BBEF942F54}">
      <dgm:prSet phldrT="[Text]"/>
      <dgm:spPr/>
      <dgm:t>
        <a:bodyPr/>
        <a:lstStyle/>
        <a:p>
          <a:r>
            <a:rPr lang="en-US" dirty="0" smtClean="0"/>
            <a:t>Colonies and Markets for manufactured goods</a:t>
          </a:r>
          <a:endParaRPr lang="en-US" dirty="0"/>
        </a:p>
      </dgm:t>
    </dgm:pt>
    <dgm:pt modelId="{AEE71365-3984-43AD-83C0-8943CC0B70FD}" type="parTrans" cxnId="{503067CB-FD01-48D6-AA3C-A7420E8DCF48}">
      <dgm:prSet/>
      <dgm:spPr/>
      <dgm:t>
        <a:bodyPr/>
        <a:lstStyle/>
        <a:p>
          <a:endParaRPr lang="en-US"/>
        </a:p>
      </dgm:t>
    </dgm:pt>
    <dgm:pt modelId="{27C9D065-889A-49EF-8872-B076CD8268DF}" type="sibTrans" cxnId="{503067CB-FD01-48D6-AA3C-A7420E8DCF48}">
      <dgm:prSet/>
      <dgm:spPr/>
      <dgm:t>
        <a:bodyPr/>
        <a:lstStyle/>
        <a:p>
          <a:endParaRPr lang="en-US"/>
        </a:p>
      </dgm:t>
    </dgm:pt>
    <dgm:pt modelId="{F03D5F7E-5814-47D5-865D-3F1942F15A6F}">
      <dgm:prSet phldrT="[Text]"/>
      <dgm:spPr/>
      <dgm:t>
        <a:bodyPr/>
        <a:lstStyle/>
        <a:p>
          <a:r>
            <a:rPr lang="en-US" dirty="0" smtClean="0"/>
            <a:t>Raw materials for production</a:t>
          </a:r>
          <a:endParaRPr lang="en-US" dirty="0"/>
        </a:p>
      </dgm:t>
    </dgm:pt>
    <dgm:pt modelId="{FE4D526B-131C-4842-8CB7-5CF54EA96836}" type="parTrans" cxnId="{BDE4FC31-6301-464A-BBB5-64C8A1B7986B}">
      <dgm:prSet/>
      <dgm:spPr/>
      <dgm:t>
        <a:bodyPr/>
        <a:lstStyle/>
        <a:p>
          <a:endParaRPr lang="en-US"/>
        </a:p>
      </dgm:t>
    </dgm:pt>
    <dgm:pt modelId="{EB17530F-1618-49EF-B51D-C4EE510743B8}" type="sibTrans" cxnId="{BDE4FC31-6301-464A-BBB5-64C8A1B7986B}">
      <dgm:prSet/>
      <dgm:spPr/>
      <dgm:t>
        <a:bodyPr/>
        <a:lstStyle/>
        <a:p>
          <a:endParaRPr lang="en-US"/>
        </a:p>
      </dgm:t>
    </dgm:pt>
    <dgm:pt modelId="{188A8EE1-D7C5-4593-887A-0FE13A3547C0}">
      <dgm:prSet phldrT="[Text]"/>
      <dgm:spPr/>
      <dgm:t>
        <a:bodyPr/>
        <a:lstStyle/>
        <a:p>
          <a:r>
            <a:rPr lang="en-US" dirty="0" smtClean="0"/>
            <a:t>Workers</a:t>
          </a:r>
          <a:endParaRPr lang="en-US" dirty="0"/>
        </a:p>
      </dgm:t>
    </dgm:pt>
    <dgm:pt modelId="{A09EF8B3-21BB-4D0E-A7A7-3A91FAB8A481}" type="parTrans" cxnId="{1CC6026D-BE08-4406-B092-99A17E2978A6}">
      <dgm:prSet/>
      <dgm:spPr/>
      <dgm:t>
        <a:bodyPr/>
        <a:lstStyle/>
        <a:p>
          <a:endParaRPr lang="en-US"/>
        </a:p>
      </dgm:t>
    </dgm:pt>
    <dgm:pt modelId="{FB3FEF59-A9BC-444D-85A5-6CCA0521E38F}" type="sibTrans" cxnId="{1CC6026D-BE08-4406-B092-99A17E2978A6}">
      <dgm:prSet/>
      <dgm:spPr/>
      <dgm:t>
        <a:bodyPr/>
        <a:lstStyle/>
        <a:p>
          <a:endParaRPr lang="en-US"/>
        </a:p>
      </dgm:t>
    </dgm:pt>
    <dgm:pt modelId="{53D71314-2621-4A7B-9080-AB46583361B1}">
      <dgm:prSet phldrT="[Text]"/>
      <dgm:spPr/>
      <dgm:t>
        <a:bodyPr/>
        <a:lstStyle/>
        <a:p>
          <a:r>
            <a:rPr lang="en-US" dirty="0" smtClean="0"/>
            <a:t>Merchant marine</a:t>
          </a:r>
          <a:endParaRPr lang="en-US" dirty="0"/>
        </a:p>
      </dgm:t>
    </dgm:pt>
    <dgm:pt modelId="{733717E3-DD88-430C-B77F-B19E75A08909}" type="parTrans" cxnId="{633307E5-C897-4F7D-A1C6-57C69B318D19}">
      <dgm:prSet/>
      <dgm:spPr/>
      <dgm:t>
        <a:bodyPr/>
        <a:lstStyle/>
        <a:p>
          <a:endParaRPr lang="en-US"/>
        </a:p>
      </dgm:t>
    </dgm:pt>
    <dgm:pt modelId="{8E074724-BEF1-4C3C-9160-32A78095D410}" type="sibTrans" cxnId="{633307E5-C897-4F7D-A1C6-57C69B318D19}">
      <dgm:prSet/>
      <dgm:spPr/>
      <dgm:t>
        <a:bodyPr/>
        <a:lstStyle/>
        <a:p>
          <a:endParaRPr lang="en-US"/>
        </a:p>
      </dgm:t>
    </dgm:pt>
    <dgm:pt modelId="{63C718FA-7110-4A50-BEE5-3450B9EFA656}">
      <dgm:prSet phldrT="[Text]"/>
      <dgm:spPr/>
      <dgm:t>
        <a:bodyPr/>
        <a:lstStyle/>
        <a:p>
          <a:r>
            <a:rPr lang="en-US" dirty="0" smtClean="0"/>
            <a:t>Geography</a:t>
          </a:r>
          <a:endParaRPr lang="en-US" dirty="0"/>
        </a:p>
      </dgm:t>
    </dgm:pt>
    <dgm:pt modelId="{E65BABE2-5A4B-4C82-BDC4-7F8B870DA0AD}" type="parTrans" cxnId="{2EADE4E2-5185-4C68-8189-67B19D34F716}">
      <dgm:prSet/>
      <dgm:spPr/>
      <dgm:t>
        <a:bodyPr/>
        <a:lstStyle/>
        <a:p>
          <a:endParaRPr lang="en-US"/>
        </a:p>
      </dgm:t>
    </dgm:pt>
    <dgm:pt modelId="{0D56737A-2385-4AD3-8574-3B74C912B60C}" type="sibTrans" cxnId="{2EADE4E2-5185-4C68-8189-67B19D34F716}">
      <dgm:prSet/>
      <dgm:spPr/>
      <dgm:t>
        <a:bodyPr/>
        <a:lstStyle/>
        <a:p>
          <a:endParaRPr lang="en-US"/>
        </a:p>
      </dgm:t>
    </dgm:pt>
    <dgm:pt modelId="{1182B526-D188-4265-8D41-155D5D9F47A1}" type="pres">
      <dgm:prSet presAssocID="{78C61E45-D894-496D-A36A-18CC1ED400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12EFD-DA93-4695-968F-F92E45335E51}" type="pres">
      <dgm:prSet presAssocID="{A7C6E1BF-8B80-4E35-A73E-8275A3CB6D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ABC5E-F8D3-48FE-8909-6D9A1CFDC64B}" type="pres">
      <dgm:prSet presAssocID="{5DC40433-7285-4AB4-957F-9FF6A3B2F243}" presName="sibTrans" presStyleCnt="0"/>
      <dgm:spPr/>
    </dgm:pt>
    <dgm:pt modelId="{ADF66E48-D25F-4446-9847-699F80D34EAF}" type="pres">
      <dgm:prSet presAssocID="{BF707EC0-F978-4161-B5B1-69BBEF942F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E2A98-1C21-4E2D-8617-2917013AF868}" type="pres">
      <dgm:prSet presAssocID="{27C9D065-889A-49EF-8872-B076CD8268DF}" presName="sibTrans" presStyleCnt="0"/>
      <dgm:spPr/>
    </dgm:pt>
    <dgm:pt modelId="{471C50BC-4FB7-4E14-A31A-D688A21696B7}" type="pres">
      <dgm:prSet presAssocID="{F03D5F7E-5814-47D5-865D-3F1942F15A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9D9FD-271A-46BC-BFEB-19B800924842}" type="pres">
      <dgm:prSet presAssocID="{EB17530F-1618-49EF-B51D-C4EE510743B8}" presName="sibTrans" presStyleCnt="0"/>
      <dgm:spPr/>
    </dgm:pt>
    <dgm:pt modelId="{ADDAB02D-64AC-4358-A9D9-857F769BE8BB}" type="pres">
      <dgm:prSet presAssocID="{188A8EE1-D7C5-4593-887A-0FE13A3547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FE8CA-ACAB-475C-BAFC-083957907EBD}" type="pres">
      <dgm:prSet presAssocID="{FB3FEF59-A9BC-444D-85A5-6CCA0521E38F}" presName="sibTrans" presStyleCnt="0"/>
      <dgm:spPr/>
    </dgm:pt>
    <dgm:pt modelId="{6AC26982-5B73-41F0-97FA-0877B06EA4E6}" type="pres">
      <dgm:prSet presAssocID="{53D71314-2621-4A7B-9080-AB46583361B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60FB6-0E68-428D-89ED-09229C6D7E0C}" type="pres">
      <dgm:prSet presAssocID="{8E074724-BEF1-4C3C-9160-32A78095D410}" presName="sibTrans" presStyleCnt="0"/>
      <dgm:spPr/>
    </dgm:pt>
    <dgm:pt modelId="{0F3CA7F9-1493-4A9D-BE71-D4DED9615908}" type="pres">
      <dgm:prSet presAssocID="{63C718FA-7110-4A50-BEE5-3450B9EFA6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D749F-2403-4B79-A052-93AD0E62DFC4}" type="presOf" srcId="{A7C6E1BF-8B80-4E35-A73E-8275A3CB6DDF}" destId="{57112EFD-DA93-4695-968F-F92E45335E51}" srcOrd="0" destOrd="0" presId="urn:microsoft.com/office/officeart/2005/8/layout/default#2"/>
    <dgm:cxn modelId="{561D1F79-A91F-4511-AD90-AED7C723B63C}" type="presOf" srcId="{78C61E45-D894-496D-A36A-18CC1ED4000C}" destId="{1182B526-D188-4265-8D41-155D5D9F47A1}" srcOrd="0" destOrd="0" presId="urn:microsoft.com/office/officeart/2005/8/layout/default#2"/>
    <dgm:cxn modelId="{2EADE4E2-5185-4C68-8189-67B19D34F716}" srcId="{78C61E45-D894-496D-A36A-18CC1ED4000C}" destId="{63C718FA-7110-4A50-BEE5-3450B9EFA656}" srcOrd="5" destOrd="0" parTransId="{E65BABE2-5A4B-4C82-BDC4-7F8B870DA0AD}" sibTransId="{0D56737A-2385-4AD3-8574-3B74C912B60C}"/>
    <dgm:cxn modelId="{CAB46CDA-88E5-459C-89E5-EA4BFA84492C}" type="presOf" srcId="{53D71314-2621-4A7B-9080-AB46583361B1}" destId="{6AC26982-5B73-41F0-97FA-0877B06EA4E6}" srcOrd="0" destOrd="0" presId="urn:microsoft.com/office/officeart/2005/8/layout/default#2"/>
    <dgm:cxn modelId="{633307E5-C897-4F7D-A1C6-57C69B318D19}" srcId="{78C61E45-D894-496D-A36A-18CC1ED4000C}" destId="{53D71314-2621-4A7B-9080-AB46583361B1}" srcOrd="4" destOrd="0" parTransId="{733717E3-DD88-430C-B77F-B19E75A08909}" sibTransId="{8E074724-BEF1-4C3C-9160-32A78095D410}"/>
    <dgm:cxn modelId="{6663EB03-6534-4098-8113-5841E6D54643}" type="presOf" srcId="{BF707EC0-F978-4161-B5B1-69BBEF942F54}" destId="{ADF66E48-D25F-4446-9847-699F80D34EAF}" srcOrd="0" destOrd="0" presId="urn:microsoft.com/office/officeart/2005/8/layout/default#2"/>
    <dgm:cxn modelId="{1563EA54-7771-467A-9D36-4D53062D7F8C}" type="presOf" srcId="{188A8EE1-D7C5-4593-887A-0FE13A3547C0}" destId="{ADDAB02D-64AC-4358-A9D9-857F769BE8BB}" srcOrd="0" destOrd="0" presId="urn:microsoft.com/office/officeart/2005/8/layout/default#2"/>
    <dgm:cxn modelId="{90E7C67F-73E4-4F8F-87FC-95B2A1966C71}" type="presOf" srcId="{63C718FA-7110-4A50-BEE5-3450B9EFA656}" destId="{0F3CA7F9-1493-4A9D-BE71-D4DED9615908}" srcOrd="0" destOrd="0" presId="urn:microsoft.com/office/officeart/2005/8/layout/default#2"/>
    <dgm:cxn modelId="{BDE4FC31-6301-464A-BBB5-64C8A1B7986B}" srcId="{78C61E45-D894-496D-A36A-18CC1ED4000C}" destId="{F03D5F7E-5814-47D5-865D-3F1942F15A6F}" srcOrd="2" destOrd="0" parTransId="{FE4D526B-131C-4842-8CB7-5CF54EA96836}" sibTransId="{EB17530F-1618-49EF-B51D-C4EE510743B8}"/>
    <dgm:cxn modelId="{503067CB-FD01-48D6-AA3C-A7420E8DCF48}" srcId="{78C61E45-D894-496D-A36A-18CC1ED4000C}" destId="{BF707EC0-F978-4161-B5B1-69BBEF942F54}" srcOrd="1" destOrd="0" parTransId="{AEE71365-3984-43AD-83C0-8943CC0B70FD}" sibTransId="{27C9D065-889A-49EF-8872-B076CD8268DF}"/>
    <dgm:cxn modelId="{1CC6026D-BE08-4406-B092-99A17E2978A6}" srcId="{78C61E45-D894-496D-A36A-18CC1ED4000C}" destId="{188A8EE1-D7C5-4593-887A-0FE13A3547C0}" srcOrd="3" destOrd="0" parTransId="{A09EF8B3-21BB-4D0E-A7A7-3A91FAB8A481}" sibTransId="{FB3FEF59-A9BC-444D-85A5-6CCA0521E38F}"/>
    <dgm:cxn modelId="{3B486D5D-5A67-40AA-AD67-1E98489FFFCF}" srcId="{78C61E45-D894-496D-A36A-18CC1ED4000C}" destId="{A7C6E1BF-8B80-4E35-A73E-8275A3CB6DDF}" srcOrd="0" destOrd="0" parTransId="{574069E7-9D53-4603-8B30-22A754645AE9}" sibTransId="{5DC40433-7285-4AB4-957F-9FF6A3B2F243}"/>
    <dgm:cxn modelId="{8532E61C-6965-45CB-8E12-3CC54C07CEAA}" type="presOf" srcId="{F03D5F7E-5814-47D5-865D-3F1942F15A6F}" destId="{471C50BC-4FB7-4E14-A31A-D688A21696B7}" srcOrd="0" destOrd="0" presId="urn:microsoft.com/office/officeart/2005/8/layout/default#2"/>
    <dgm:cxn modelId="{9A041212-FB60-460E-9378-FFF5170BF29C}" type="presParOf" srcId="{1182B526-D188-4265-8D41-155D5D9F47A1}" destId="{57112EFD-DA93-4695-968F-F92E45335E51}" srcOrd="0" destOrd="0" presId="urn:microsoft.com/office/officeart/2005/8/layout/default#2"/>
    <dgm:cxn modelId="{EC53997C-94FB-4668-96CD-873303866466}" type="presParOf" srcId="{1182B526-D188-4265-8D41-155D5D9F47A1}" destId="{2A8ABC5E-F8D3-48FE-8909-6D9A1CFDC64B}" srcOrd="1" destOrd="0" presId="urn:microsoft.com/office/officeart/2005/8/layout/default#2"/>
    <dgm:cxn modelId="{5DB76962-B96F-42BF-AB0A-CCE25C1FCCD1}" type="presParOf" srcId="{1182B526-D188-4265-8D41-155D5D9F47A1}" destId="{ADF66E48-D25F-4446-9847-699F80D34EAF}" srcOrd="2" destOrd="0" presId="urn:microsoft.com/office/officeart/2005/8/layout/default#2"/>
    <dgm:cxn modelId="{4C7771E6-6412-484B-B925-B050B6A6606D}" type="presParOf" srcId="{1182B526-D188-4265-8D41-155D5D9F47A1}" destId="{FB7E2A98-1C21-4E2D-8617-2917013AF868}" srcOrd="3" destOrd="0" presId="urn:microsoft.com/office/officeart/2005/8/layout/default#2"/>
    <dgm:cxn modelId="{4CFD5944-B271-4459-A26E-D6B7446F433A}" type="presParOf" srcId="{1182B526-D188-4265-8D41-155D5D9F47A1}" destId="{471C50BC-4FB7-4E14-A31A-D688A21696B7}" srcOrd="4" destOrd="0" presId="urn:microsoft.com/office/officeart/2005/8/layout/default#2"/>
    <dgm:cxn modelId="{B22781EE-5345-4770-83D3-C523F50A1780}" type="presParOf" srcId="{1182B526-D188-4265-8D41-155D5D9F47A1}" destId="{AB19D9FD-271A-46BC-BFEB-19B800924842}" srcOrd="5" destOrd="0" presId="urn:microsoft.com/office/officeart/2005/8/layout/default#2"/>
    <dgm:cxn modelId="{570A1A35-C541-42AC-8879-08231D7611DD}" type="presParOf" srcId="{1182B526-D188-4265-8D41-155D5D9F47A1}" destId="{ADDAB02D-64AC-4358-A9D9-857F769BE8BB}" srcOrd="6" destOrd="0" presId="urn:microsoft.com/office/officeart/2005/8/layout/default#2"/>
    <dgm:cxn modelId="{4E22D76B-0EB0-44A0-B442-1DC9F26A054B}" type="presParOf" srcId="{1182B526-D188-4265-8D41-155D5D9F47A1}" destId="{DDFFE8CA-ACAB-475C-BAFC-083957907EBD}" srcOrd="7" destOrd="0" presId="urn:microsoft.com/office/officeart/2005/8/layout/default#2"/>
    <dgm:cxn modelId="{54020E73-85E0-4C18-B1C3-4F35B01C9482}" type="presParOf" srcId="{1182B526-D188-4265-8D41-155D5D9F47A1}" destId="{6AC26982-5B73-41F0-97FA-0877B06EA4E6}" srcOrd="8" destOrd="0" presId="urn:microsoft.com/office/officeart/2005/8/layout/default#2"/>
    <dgm:cxn modelId="{ABE80CE7-8398-4F09-9FEC-8140C77B3A54}" type="presParOf" srcId="{1182B526-D188-4265-8D41-155D5D9F47A1}" destId="{78060FB6-0E68-428D-89ED-09229C6D7E0C}" srcOrd="9" destOrd="0" presId="urn:microsoft.com/office/officeart/2005/8/layout/default#2"/>
    <dgm:cxn modelId="{93D1260A-4037-4EE7-912D-C7039E257600}" type="presParOf" srcId="{1182B526-D188-4265-8D41-155D5D9F47A1}" destId="{0F3CA7F9-1493-4A9D-BE71-D4DED9615908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9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2D668A-EE52-46B8-B49C-FD17B6CBBA4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512E89A-AE9A-4958-94AB-CC74DD2A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8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Unit 10: Industrial Revolution introduction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0353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568" y="124023"/>
            <a:ext cx="8637431" cy="1609344"/>
          </a:xfrm>
        </p:spPr>
        <p:txBody>
          <a:bodyPr/>
          <a:lstStyle/>
          <a:p>
            <a:pPr algn="ctr"/>
            <a:r>
              <a:rPr lang="en-US" dirty="0" smtClean="0"/>
              <a:t>Why England: colonies &amp;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1876708"/>
            <a:ext cx="8637431" cy="4884699"/>
          </a:xfrm>
        </p:spPr>
        <p:txBody>
          <a:bodyPr>
            <a:normAutofit/>
          </a:bodyPr>
          <a:lstStyle/>
          <a:p>
            <a:pPr marL="420624" indent="-384048">
              <a:defRPr/>
            </a:pPr>
            <a:r>
              <a:rPr lang="en-US" b="1" dirty="0">
                <a:solidFill>
                  <a:srgbClr val="C00000"/>
                </a:solidFill>
              </a:rPr>
              <a:t>Wealth</a:t>
            </a:r>
            <a:r>
              <a:rPr lang="en-US" dirty="0"/>
              <a:t> </a:t>
            </a:r>
            <a:r>
              <a:rPr lang="en-US" dirty="0" smtClean="0"/>
              <a:t>spread </a:t>
            </a:r>
            <a:r>
              <a:rPr lang="en-US" dirty="0"/>
              <a:t>beyond the </a:t>
            </a:r>
            <a:r>
              <a:rPr lang="en-US" dirty="0" smtClean="0"/>
              <a:t>merchant class</a:t>
            </a:r>
          </a:p>
          <a:p>
            <a:pPr marL="420624" indent="-384048">
              <a:defRPr/>
            </a:pPr>
            <a:endParaRPr lang="en-US" dirty="0" smtClean="0"/>
          </a:p>
          <a:p>
            <a:pPr marL="420624" indent="-384048">
              <a:defRPr/>
            </a:pPr>
            <a:endParaRPr lang="en-US" dirty="0"/>
          </a:p>
          <a:p>
            <a:pPr marL="420624" indent="-384048">
              <a:defRPr/>
            </a:pPr>
            <a:endParaRPr lang="en-US" dirty="0"/>
          </a:p>
          <a:p>
            <a:pPr marL="420624" indent="-384048">
              <a:defRPr/>
            </a:pPr>
            <a:r>
              <a:rPr lang="en-US" dirty="0"/>
              <a:t>England had more </a:t>
            </a:r>
            <a:r>
              <a:rPr lang="en-US" b="1" dirty="0">
                <a:solidFill>
                  <a:srgbClr val="C00000"/>
                </a:solidFill>
              </a:rPr>
              <a:t>colonies</a:t>
            </a:r>
            <a:r>
              <a:rPr lang="en-US" dirty="0"/>
              <a:t> than any other nation</a:t>
            </a:r>
          </a:p>
          <a:p>
            <a:pPr marL="420624" indent="-384048">
              <a:defRPr/>
            </a:pPr>
            <a:endParaRPr lang="en-US" dirty="0" smtClean="0"/>
          </a:p>
          <a:p>
            <a:pPr marL="420624" indent="-384048">
              <a:defRPr/>
            </a:pPr>
            <a:endParaRPr lang="en-US" dirty="0"/>
          </a:p>
          <a:p>
            <a:pPr marL="420624" indent="-384048">
              <a:defRPr/>
            </a:pPr>
            <a:endParaRPr lang="en-US" dirty="0"/>
          </a:p>
          <a:p>
            <a:pPr marL="420624" indent="-384048">
              <a:defRPr/>
            </a:pPr>
            <a:r>
              <a:rPr lang="en-US" dirty="0"/>
              <a:t>Its colonies gave England access to enormous </a:t>
            </a:r>
            <a:r>
              <a:rPr lang="en-US" b="1" dirty="0">
                <a:solidFill>
                  <a:srgbClr val="C00000"/>
                </a:solidFill>
              </a:rPr>
              <a:t>markets</a:t>
            </a:r>
            <a:r>
              <a:rPr lang="en-US" dirty="0"/>
              <a:t> and vast amounts of </a:t>
            </a:r>
            <a:r>
              <a:rPr lang="en-US" b="1" dirty="0">
                <a:solidFill>
                  <a:srgbClr val="C00000"/>
                </a:solidFill>
              </a:rPr>
              <a:t>raw materials </a:t>
            </a:r>
          </a:p>
        </p:txBody>
      </p:sp>
    </p:spTree>
    <p:extLst>
      <p:ext uri="{BB962C8B-B14F-4D97-AF65-F5344CB8AC3E}">
        <p14:creationId xmlns:p14="http://schemas.microsoft.com/office/powerpoint/2010/main" val="7725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90" y="0"/>
            <a:ext cx="8650310" cy="1609344"/>
          </a:xfrm>
        </p:spPr>
        <p:txBody>
          <a:bodyPr/>
          <a:lstStyle/>
          <a:p>
            <a:pPr algn="ctr"/>
            <a:r>
              <a:rPr lang="en-US" dirty="0" smtClean="0"/>
              <a:t>Why England: 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90" y="1799436"/>
            <a:ext cx="8650310" cy="5058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England </a:t>
            </a:r>
            <a:r>
              <a:rPr lang="en-US" dirty="0" smtClean="0"/>
              <a:t>had the materials it needed!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Coal </a:t>
            </a:r>
            <a:r>
              <a:rPr lang="en-US" dirty="0"/>
              <a:t>– vast coal reserves powered </a:t>
            </a:r>
            <a:r>
              <a:rPr lang="en-US" b="1" dirty="0">
                <a:solidFill>
                  <a:srgbClr val="C00000"/>
                </a:solidFill>
              </a:rPr>
              <a:t>steam engines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&lt;- this is a steam engine locomotive, by the way!</a:t>
            </a:r>
            <a:endParaRPr lang="en-US" sz="1800" i="1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Iron</a:t>
            </a:r>
            <a:r>
              <a:rPr lang="en-US" dirty="0"/>
              <a:t> – basic building block of large machines, </a:t>
            </a:r>
            <a:r>
              <a:rPr lang="en-US" b="1" dirty="0">
                <a:solidFill>
                  <a:srgbClr val="C00000"/>
                </a:solidFill>
              </a:rPr>
              <a:t>railroad tracks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trains</a:t>
            </a:r>
            <a:r>
              <a:rPr lang="en-US" dirty="0"/>
              <a:t>, and ships</a:t>
            </a:r>
          </a:p>
        </p:txBody>
      </p:sp>
    </p:spTree>
    <p:extLst>
      <p:ext uri="{BB962C8B-B14F-4D97-AF65-F5344CB8AC3E}">
        <p14:creationId xmlns:p14="http://schemas.microsoft.com/office/powerpoint/2010/main" val="11838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42" y="0"/>
            <a:ext cx="8560158" cy="1609344"/>
          </a:xfrm>
        </p:spPr>
        <p:txBody>
          <a:bodyPr/>
          <a:lstStyle/>
          <a:p>
            <a:pPr algn="ctr"/>
            <a:r>
              <a:rPr lang="en-US" dirty="0" smtClean="0"/>
              <a:t>Why England: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842" y="1609344"/>
            <a:ext cx="8560158" cy="1790679"/>
          </a:xfrm>
        </p:spPr>
        <p:txBody>
          <a:bodyPr>
            <a:normAutofit/>
          </a:bodyPr>
          <a:lstStyle/>
          <a:p>
            <a:r>
              <a:rPr lang="en-US" dirty="0"/>
              <a:t>English people could freely </a:t>
            </a:r>
            <a:r>
              <a:rPr lang="en-US" b="1" dirty="0">
                <a:solidFill>
                  <a:srgbClr val="C00000"/>
                </a:solidFill>
              </a:rPr>
              <a:t>travel</a:t>
            </a:r>
            <a:r>
              <a:rPr lang="en-US" dirty="0"/>
              <a:t> from the countryside to the cities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Enclosure Acts </a:t>
            </a:r>
            <a:r>
              <a:rPr lang="en-US" dirty="0"/>
              <a:t>– caused many small farmers to lose their lands, and these former farmers increased the </a:t>
            </a:r>
            <a:r>
              <a:rPr lang="en-US" b="1" dirty="0">
                <a:solidFill>
                  <a:srgbClr val="C00000"/>
                </a:solidFill>
              </a:rPr>
              <a:t>labor </a:t>
            </a:r>
            <a:r>
              <a:rPr lang="en-US" b="1" dirty="0" smtClean="0">
                <a:solidFill>
                  <a:srgbClr val="C00000"/>
                </a:solidFill>
              </a:rPr>
              <a:t>supply </a:t>
            </a:r>
            <a:r>
              <a:rPr lang="en-US" dirty="0" smtClean="0"/>
              <a:t>(</a:t>
            </a:r>
            <a:r>
              <a:rPr lang="en-US" i="1" dirty="0" smtClean="0"/>
              <a:t>they had to find work somewhere!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industrial revolution enclosure ac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35" y="3580896"/>
            <a:ext cx="4364910" cy="32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2545" y="5009367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What do you see?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82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326" y="0"/>
            <a:ext cx="8611674" cy="1609344"/>
          </a:xfrm>
        </p:spPr>
        <p:txBody>
          <a:bodyPr/>
          <a:lstStyle/>
          <a:p>
            <a:pPr algn="ctr"/>
            <a:r>
              <a:rPr lang="en-US" dirty="0" smtClean="0"/>
              <a:t>Why England: merchant marine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326" y="1477465"/>
            <a:ext cx="8611674" cy="1703617"/>
          </a:xfrm>
        </p:spPr>
        <p:txBody>
          <a:bodyPr>
            <a:normAutofit/>
          </a:bodyPr>
          <a:lstStyle/>
          <a:p>
            <a:r>
              <a:rPr lang="en-US" dirty="0"/>
              <a:t>World’s largest </a:t>
            </a:r>
            <a:r>
              <a:rPr lang="en-US" b="1" dirty="0">
                <a:solidFill>
                  <a:srgbClr val="C00000"/>
                </a:solidFill>
              </a:rPr>
              <a:t>merchant fleet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Vast numbers of ships could bring </a:t>
            </a:r>
            <a:r>
              <a:rPr lang="en-US" b="1" dirty="0">
                <a:solidFill>
                  <a:srgbClr val="C00000"/>
                </a:solidFill>
              </a:rPr>
              <a:t>raw materials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finished goods </a:t>
            </a:r>
            <a:r>
              <a:rPr lang="en-US" dirty="0"/>
              <a:t>to and from England’s colonies </a:t>
            </a:r>
            <a:r>
              <a:rPr lang="en-US" dirty="0" smtClean="0"/>
              <a:t>as well as trade with other </a:t>
            </a:r>
            <a:r>
              <a:rPr lang="en-US" dirty="0"/>
              <a:t>countries</a:t>
            </a:r>
          </a:p>
          <a:p>
            <a:endParaRPr lang="en-US" dirty="0"/>
          </a:p>
        </p:txBody>
      </p:sp>
      <p:pic>
        <p:nvPicPr>
          <p:cNvPr id="5122" name="Picture 2" descr="Image result for industrial revolution merchant fl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80" y="3362054"/>
            <a:ext cx="4192566" cy="30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568" y="214176"/>
            <a:ext cx="8637432" cy="1609344"/>
          </a:xfrm>
        </p:spPr>
        <p:txBody>
          <a:bodyPr/>
          <a:lstStyle/>
          <a:p>
            <a:pPr algn="ctr"/>
            <a:r>
              <a:rPr lang="en-US" dirty="0" smtClean="0"/>
              <a:t>Why England: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275" y="1641280"/>
            <a:ext cx="3999745" cy="4961973"/>
          </a:xfrm>
        </p:spPr>
        <p:txBody>
          <a:bodyPr>
            <a:normAutofit/>
          </a:bodyPr>
          <a:lstStyle/>
          <a:p>
            <a:r>
              <a:rPr lang="en-US" dirty="0"/>
              <a:t>England is the political center of Great Britain, an </a:t>
            </a:r>
            <a:r>
              <a:rPr lang="en-US" b="1" dirty="0">
                <a:solidFill>
                  <a:srgbClr val="C00000"/>
                </a:solidFill>
              </a:rPr>
              <a:t>island</a:t>
            </a:r>
          </a:p>
          <a:p>
            <a:r>
              <a:rPr lang="en-US" dirty="0"/>
              <a:t>Great Britain (</a:t>
            </a:r>
            <a:r>
              <a:rPr lang="en-US" i="1" dirty="0"/>
              <a:t>as the entire island was called beginning in 1707</a:t>
            </a:r>
            <a:r>
              <a:rPr lang="en-US" dirty="0"/>
              <a:t>) did not suffer fighting on its land during the wars of the 18th century</a:t>
            </a:r>
          </a:p>
          <a:p>
            <a:r>
              <a:rPr lang="en-US" dirty="0"/>
              <a:t>Island has excellent </a:t>
            </a:r>
            <a:r>
              <a:rPr lang="en-US" b="1" dirty="0">
                <a:solidFill>
                  <a:srgbClr val="C00000"/>
                </a:solidFill>
              </a:rPr>
              <a:t>harbors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ports</a:t>
            </a:r>
          </a:p>
          <a:p>
            <a:r>
              <a:rPr lang="en-US" dirty="0"/>
              <a:t>Damp climate benefited the textile industry (</a:t>
            </a:r>
            <a:r>
              <a:rPr lang="en-US" i="1" dirty="0"/>
              <a:t>thread did not dry out</a:t>
            </a:r>
            <a:r>
              <a:rPr lang="en-US" dirty="0"/>
              <a:t>)</a:t>
            </a:r>
          </a:p>
          <a:p>
            <a:r>
              <a:rPr lang="en-US" dirty="0" smtClean="0"/>
              <a:t>Government was </a:t>
            </a:r>
            <a:r>
              <a:rPr lang="en-US" dirty="0"/>
              <a:t>stable</a:t>
            </a:r>
          </a:p>
          <a:p>
            <a:r>
              <a:rPr lang="en-US" dirty="0"/>
              <a:t>No internal </a:t>
            </a:r>
            <a:r>
              <a:rPr lang="en-US" b="1" dirty="0">
                <a:solidFill>
                  <a:srgbClr val="C00000"/>
                </a:solidFill>
              </a:rPr>
              <a:t>trade </a:t>
            </a:r>
            <a:r>
              <a:rPr lang="en-US" b="1" dirty="0" smtClean="0">
                <a:solidFill>
                  <a:srgbClr val="C00000"/>
                </a:solidFill>
              </a:rPr>
              <a:t>barriers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industrial engla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2" y="1632009"/>
            <a:ext cx="4636281" cy="45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326" y="175539"/>
            <a:ext cx="8611673" cy="1609344"/>
          </a:xfrm>
        </p:spPr>
        <p:txBody>
          <a:bodyPr/>
          <a:lstStyle/>
          <a:p>
            <a:pPr algn="ctr"/>
            <a:r>
              <a:rPr lang="en-US" dirty="0" smtClean="0"/>
              <a:t>Why </a:t>
            </a:r>
            <a:r>
              <a:rPr lang="en-US" dirty="0" smtClean="0"/>
              <a:t>England?  Why the USA?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131" y="1966861"/>
            <a:ext cx="6302062" cy="4050792"/>
          </a:xfrm>
        </p:spPr>
        <p:txBody>
          <a:bodyPr/>
          <a:lstStyle/>
          <a:p>
            <a:r>
              <a:rPr lang="en-US" dirty="0" smtClean="0"/>
              <a:t>The industrial revolution began in England but came over to the </a:t>
            </a:r>
            <a:r>
              <a:rPr lang="en-US" smtClean="0"/>
              <a:t>United States, too.  </a:t>
            </a:r>
            <a:r>
              <a:rPr lang="en-US" dirty="0" smtClean="0"/>
              <a:t>The USA had a lot in common with the conditions in England and rose to being an industrial superpower in the market.</a:t>
            </a:r>
          </a:p>
          <a:p>
            <a:endParaRPr lang="en-US" dirty="0"/>
          </a:p>
          <a:p>
            <a:r>
              <a:rPr lang="en-US" dirty="0" smtClean="0"/>
              <a:t>On the bottom of your paper:</a:t>
            </a:r>
          </a:p>
          <a:p>
            <a:endParaRPr lang="en-US" dirty="0"/>
          </a:p>
          <a:p>
            <a:pPr lvl="1"/>
            <a:r>
              <a:rPr lang="en-US" dirty="0" smtClean="0"/>
              <a:t>Do any of the six reasons apply to the USA?  How? Think of the resources in the USA!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0669" y="3396111"/>
            <a:ext cx="3321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Materials: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Industrial Revolution Notes</a:t>
            </a:r>
          </a:p>
          <a:p>
            <a:r>
              <a:rPr lang="en-US" dirty="0" smtClean="0"/>
              <a:t>Sheet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0670" y="4730684"/>
            <a:ext cx="35589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Silent Reading (</a:t>
            </a:r>
            <a:r>
              <a:rPr lang="en-US" i="1" dirty="0" smtClean="0"/>
              <a:t>it’s back</a:t>
            </a:r>
            <a:r>
              <a:rPr lang="en-US" dirty="0" smtClean="0"/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 10: Industrial Revolution Introduction Guided Notes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6596" y="1584066"/>
            <a:ext cx="50954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Extra Credit: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What: </a:t>
            </a:r>
            <a:r>
              <a:rPr lang="en-US" dirty="0" smtClean="0"/>
              <a:t>Saturday Academy</a:t>
            </a:r>
          </a:p>
          <a:p>
            <a:r>
              <a:rPr lang="en-US" i="1" dirty="0" smtClean="0"/>
              <a:t>9th/10th grade FSA Writing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When: </a:t>
            </a:r>
            <a:r>
              <a:rPr lang="en-US" dirty="0" smtClean="0"/>
              <a:t>8:00-12:00 lunch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Where: </a:t>
            </a:r>
            <a:r>
              <a:rPr lang="en-US" dirty="0" smtClean="0"/>
              <a:t>Main Media Center</a:t>
            </a:r>
          </a:p>
          <a:p>
            <a:endParaRPr lang="en-US" dirty="0"/>
          </a:p>
          <a:p>
            <a:r>
              <a:rPr lang="en-US" dirty="0" smtClean="0"/>
              <a:t>Make sure you </a:t>
            </a:r>
            <a:r>
              <a:rPr lang="en-US" b="1" dirty="0" smtClean="0">
                <a:solidFill>
                  <a:srgbClr val="FF0000"/>
                </a:solidFill>
              </a:rPr>
              <a:t>sign 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to get your extra credit!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9584" y="265260"/>
            <a:ext cx="6242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Unit 10: New Global Age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87401" y="41457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02/27/2018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670" y="1669103"/>
            <a:ext cx="355892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Announcements: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closes March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this week (makeups) </a:t>
            </a:r>
          </a:p>
          <a:p>
            <a:r>
              <a:rPr lang="en-US" dirty="0"/>
              <a:t>and next week (yay)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Spring Break: march 26-30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6032" y="2279486"/>
            <a:ext cx="836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2) Do </a:t>
            </a:r>
            <a:r>
              <a:rPr lang="en-US" sz="3600" dirty="0"/>
              <a:t>you buy your clothes?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576032" y="3479815"/>
            <a:ext cx="836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3) Where </a:t>
            </a:r>
            <a:r>
              <a:rPr lang="en-US" sz="3600" dirty="0"/>
              <a:t>from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576033" y="4641589"/>
            <a:ext cx="836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4) Where </a:t>
            </a:r>
            <a:r>
              <a:rPr lang="en-US" sz="3600" dirty="0"/>
              <a:t>do those places get the clothes?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6031" y="1117712"/>
            <a:ext cx="836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1) Do </a:t>
            </a:r>
            <a:r>
              <a:rPr lang="en-US" sz="3600" dirty="0"/>
              <a:t>you </a:t>
            </a:r>
            <a:r>
              <a:rPr lang="en-US" sz="3600" dirty="0" smtClean="0"/>
              <a:t>make your clothes?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28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986" y="598812"/>
            <a:ext cx="4406558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Unit 10: </a:t>
            </a:r>
            <a:br>
              <a:rPr lang="en-US" dirty="0" smtClean="0"/>
            </a:br>
            <a:r>
              <a:rPr lang="en-US" dirty="0" smtClean="0"/>
              <a:t>Defining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359" y="3091519"/>
            <a:ext cx="7813690" cy="6562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Industrial</a:t>
            </a:r>
            <a:r>
              <a:rPr lang="en-US" dirty="0" smtClean="0"/>
              <a:t> </a:t>
            </a:r>
            <a:r>
              <a:rPr lang="en-US" dirty="0"/>
              <a:t>– Having to </a:t>
            </a:r>
            <a:r>
              <a:rPr lang="en-US" dirty="0" smtClean="0"/>
              <a:t>do </a:t>
            </a:r>
            <a:r>
              <a:rPr lang="en-US" dirty="0"/>
              <a:t>with industry, business or </a:t>
            </a:r>
            <a:r>
              <a:rPr lang="en-US" b="1" dirty="0" smtClean="0">
                <a:solidFill>
                  <a:srgbClr val="C00000"/>
                </a:solidFill>
              </a:rPr>
              <a:t>manufacturing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http://i281.photobucket.com/albums/kk204/StudentHandoutsInc/Pictures/AHandLoomSuchAsWasUsedbefore178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44" y="0"/>
            <a:ext cx="4178456" cy="29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83359" y="4136954"/>
            <a:ext cx="779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Revolution</a:t>
            </a:r>
            <a:r>
              <a:rPr lang="en-US" sz="2000" dirty="0"/>
              <a:t> – a huge change or a </a:t>
            </a:r>
            <a:r>
              <a:rPr lang="en-US" sz="2000" b="1" dirty="0">
                <a:solidFill>
                  <a:srgbClr val="C00000"/>
                </a:solidFill>
              </a:rPr>
              <a:t>change</a:t>
            </a:r>
            <a:r>
              <a:rPr lang="en-US" sz="2000" dirty="0"/>
              <a:t> in the way things are done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83359" y="5234042"/>
            <a:ext cx="7332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Industrial Revolution </a:t>
            </a:r>
            <a:r>
              <a:rPr lang="en-US" sz="2000" dirty="0"/>
              <a:t>– a change from making things </a:t>
            </a:r>
            <a:r>
              <a:rPr lang="en-US" sz="2000" b="1" dirty="0">
                <a:solidFill>
                  <a:srgbClr val="C00000"/>
                </a:solidFill>
              </a:rPr>
              <a:t>by hand </a:t>
            </a:r>
            <a:r>
              <a:rPr lang="en-US" sz="2000" dirty="0"/>
              <a:t>to making them </a:t>
            </a:r>
            <a:r>
              <a:rPr lang="en-US" sz="2000" b="1" dirty="0">
                <a:solidFill>
                  <a:srgbClr val="C00000"/>
                </a:solidFill>
              </a:rPr>
              <a:t>in factories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0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663" y="399245"/>
            <a:ext cx="8692337" cy="1609344"/>
          </a:xfrm>
        </p:spPr>
        <p:txBody>
          <a:bodyPr/>
          <a:lstStyle/>
          <a:p>
            <a:r>
              <a:rPr lang="en-US" dirty="0" smtClean="0"/>
              <a:t>Defining “Industrial Revolution”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8" y="2154229"/>
            <a:ext cx="5368768" cy="743517"/>
          </a:xfrm>
        </p:spPr>
        <p:txBody>
          <a:bodyPr>
            <a:normAutofit/>
          </a:bodyPr>
          <a:lstStyle/>
          <a:p>
            <a:r>
              <a:rPr lang="en-US" dirty="0" smtClean="0"/>
              <a:t>   The </a:t>
            </a:r>
            <a:r>
              <a:rPr lang="en-US" dirty="0"/>
              <a:t>first Industrial Revolution began in </a:t>
            </a:r>
            <a:r>
              <a:rPr lang="en-US" b="1" dirty="0">
                <a:solidFill>
                  <a:srgbClr val="C00000"/>
                </a:solidFill>
              </a:rPr>
              <a:t>England</a:t>
            </a:r>
            <a:r>
              <a:rPr lang="en-US" dirty="0"/>
              <a:t> in the late 18th century. </a:t>
            </a:r>
            <a:endParaRPr lang="en-US" dirty="0" smtClean="0"/>
          </a:p>
        </p:txBody>
      </p:sp>
      <p:pic>
        <p:nvPicPr>
          <p:cNvPr id="1028" name="Picture 4" descr="Image result for map of england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46" y="2008589"/>
            <a:ext cx="2997941" cy="37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0478" y="3496283"/>
            <a:ext cx="4919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An industrial revolution is when </a:t>
            </a:r>
            <a:r>
              <a:rPr lang="en-US" sz="2000" b="1" dirty="0">
                <a:solidFill>
                  <a:srgbClr val="C00000"/>
                </a:solidFill>
              </a:rPr>
              <a:t>hand tools </a:t>
            </a:r>
            <a:r>
              <a:rPr lang="en-US" sz="2000" dirty="0"/>
              <a:t>are replaced by </a:t>
            </a:r>
            <a:r>
              <a:rPr lang="en-US" sz="2000" b="1" dirty="0">
                <a:solidFill>
                  <a:srgbClr val="C00000"/>
                </a:solidFill>
              </a:rPr>
              <a:t>factory machines</a:t>
            </a:r>
            <a:r>
              <a:rPr lang="en-US" sz="2000" dirty="0"/>
              <a:t>, and farming is replaced by large-scale manufacturing.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ctr"/>
            <a:r>
              <a:rPr lang="en-US" sz="2000" dirty="0"/>
              <a:t>Example: the making of clothes. </a:t>
            </a:r>
          </a:p>
        </p:txBody>
      </p:sp>
    </p:spTree>
    <p:extLst>
      <p:ext uri="{BB962C8B-B14F-4D97-AF65-F5344CB8AC3E}">
        <p14:creationId xmlns:p14="http://schemas.microsoft.com/office/powerpoint/2010/main" val="42464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569" y="0"/>
            <a:ext cx="8637431" cy="1609344"/>
          </a:xfrm>
        </p:spPr>
        <p:txBody>
          <a:bodyPr/>
          <a:lstStyle/>
          <a:p>
            <a:pPr algn="ctr"/>
            <a:r>
              <a:rPr lang="en-US" dirty="0" smtClean="0"/>
              <a:t>Example: Making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8794" y="1747532"/>
            <a:ext cx="2321588" cy="405079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After</a:t>
            </a:r>
          </a:p>
          <a:p>
            <a:endParaRPr lang="en-US" dirty="0" smtClean="0"/>
          </a:p>
          <a:p>
            <a:r>
              <a:rPr lang="en-US" dirty="0" smtClean="0"/>
              <a:t>Clothes </a:t>
            </a:r>
            <a:r>
              <a:rPr lang="en-US" dirty="0"/>
              <a:t>were made by </a:t>
            </a:r>
            <a:r>
              <a:rPr lang="en-US" b="1" dirty="0">
                <a:solidFill>
                  <a:srgbClr val="C00000"/>
                </a:solidFill>
              </a:rPr>
              <a:t>machines</a:t>
            </a:r>
            <a:r>
              <a:rPr lang="en-US" dirty="0"/>
              <a:t> in factories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2026" y="1747532"/>
            <a:ext cx="2184214" cy="415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Before</a:t>
            </a:r>
          </a:p>
          <a:p>
            <a:endParaRPr lang="en-US" dirty="0" smtClean="0"/>
          </a:p>
          <a:p>
            <a:r>
              <a:rPr lang="en-US" dirty="0" smtClean="0"/>
              <a:t>Clothes </a:t>
            </a:r>
            <a:r>
              <a:rPr lang="en-US" dirty="0"/>
              <a:t>were made at </a:t>
            </a:r>
            <a:r>
              <a:rPr lang="en-US" b="1" dirty="0" smtClean="0">
                <a:solidFill>
                  <a:srgbClr val="C00000"/>
                </a:solidFill>
              </a:rPr>
              <a:t>home</a:t>
            </a:r>
          </a:p>
          <a:p>
            <a:endParaRPr lang="en-US" dirty="0" smtClean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 flipH="1">
            <a:off x="7873284" y="1609344"/>
            <a:ext cx="1" cy="269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2451" y="2125014"/>
            <a:ext cx="7740203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Spinning Je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3"/>
          <a:stretch>
            <a:fillRect/>
          </a:stretch>
        </p:blipFill>
        <p:spPr>
          <a:xfrm>
            <a:off x="4712026" y="4519807"/>
            <a:ext cx="2913845" cy="1893999"/>
          </a:xfrm>
          <a:prstGeom prst="rect">
            <a:avLst/>
          </a:prstGeom>
        </p:spPr>
      </p:pic>
      <p:pic>
        <p:nvPicPr>
          <p:cNvPr id="11" name="Picture 9" descr="75990~Power-Loom-Weaving-1834-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" b="14209"/>
          <a:stretch>
            <a:fillRect/>
          </a:stretch>
        </p:blipFill>
        <p:spPr bwMode="auto">
          <a:xfrm>
            <a:off x="8276849" y="4416391"/>
            <a:ext cx="3043680" cy="19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568" y="0"/>
            <a:ext cx="8637431" cy="1609344"/>
          </a:xfrm>
        </p:spPr>
        <p:txBody>
          <a:bodyPr/>
          <a:lstStyle/>
          <a:p>
            <a:pPr algn="ctr"/>
            <a:r>
              <a:rPr lang="en-US" dirty="0" smtClean="0"/>
              <a:t>Background for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7" y="1609343"/>
            <a:ext cx="8637431" cy="51263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Scientific Revolution</a:t>
            </a:r>
          </a:p>
          <a:p>
            <a:pPr lvl="1"/>
            <a:r>
              <a:rPr lang="en-US" dirty="0"/>
              <a:t>17th and 18th centuries</a:t>
            </a:r>
          </a:p>
          <a:p>
            <a:pPr lvl="1"/>
            <a:r>
              <a:rPr lang="en-US" dirty="0"/>
              <a:t>Discoveries of </a:t>
            </a:r>
            <a:r>
              <a:rPr lang="en-US" dirty="0" smtClean="0"/>
              <a:t>Copernicus, Newton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The Enlightenment: </a:t>
            </a:r>
            <a:r>
              <a:rPr lang="en-US" b="1" dirty="0" smtClean="0"/>
              <a:t>Intellectual </a:t>
            </a:r>
            <a:r>
              <a:rPr lang="en-US" b="1" dirty="0"/>
              <a:t>Revolution</a:t>
            </a:r>
          </a:p>
          <a:p>
            <a:pPr lvl="1"/>
            <a:r>
              <a:rPr lang="en-US" dirty="0"/>
              <a:t>17th and 18th centuries</a:t>
            </a:r>
          </a:p>
          <a:p>
            <a:pPr lvl="1"/>
            <a:r>
              <a:rPr lang="en-US" dirty="0"/>
              <a:t>Writings of Locke, Voltaire,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Atmosphere of </a:t>
            </a:r>
            <a:r>
              <a:rPr lang="en-US" b="1" dirty="0" smtClean="0">
                <a:solidFill>
                  <a:srgbClr val="C00000"/>
                </a:solidFill>
              </a:rPr>
              <a:t>discovery</a:t>
            </a:r>
            <a:endParaRPr lang="en-US" dirty="0" smtClean="0"/>
          </a:p>
          <a:p>
            <a:r>
              <a:rPr lang="en-US" dirty="0" smtClean="0"/>
              <a:t>Greater </a:t>
            </a:r>
            <a:r>
              <a:rPr lang="en-US" dirty="0"/>
              <a:t>knowledge of the world</a:t>
            </a:r>
          </a:p>
          <a:p>
            <a:r>
              <a:rPr lang="en-US" dirty="0" smtClean="0"/>
              <a:t>Encouraged </a:t>
            </a:r>
            <a:r>
              <a:rPr lang="en-US" dirty="0"/>
              <a:t>learning and the search for better and newer ways of doing things</a:t>
            </a:r>
          </a:p>
        </p:txBody>
      </p:sp>
    </p:spTree>
    <p:extLst>
      <p:ext uri="{BB962C8B-B14F-4D97-AF65-F5344CB8AC3E}">
        <p14:creationId xmlns:p14="http://schemas.microsoft.com/office/powerpoint/2010/main" val="18257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963" y="0"/>
            <a:ext cx="8573037" cy="1609344"/>
          </a:xfrm>
        </p:spPr>
        <p:txBody>
          <a:bodyPr/>
          <a:lstStyle/>
          <a:p>
            <a:pPr algn="ctr"/>
            <a:r>
              <a:rPr lang="en-US" dirty="0" smtClean="0"/>
              <a:t>Why England?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/>
          </p:nvPr>
        </p:nvGraphicFramePr>
        <p:xfrm>
          <a:off x="4171681" y="1230414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6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206" y="175539"/>
            <a:ext cx="8598794" cy="1609344"/>
          </a:xfrm>
        </p:spPr>
        <p:txBody>
          <a:bodyPr/>
          <a:lstStyle/>
          <a:p>
            <a:pPr algn="ctr"/>
            <a:r>
              <a:rPr lang="en-US" dirty="0" smtClean="0"/>
              <a:t>Why England: Capital ($)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236" y="1784883"/>
            <a:ext cx="8495764" cy="1846959"/>
          </a:xfrm>
        </p:spPr>
        <p:txBody>
          <a:bodyPr>
            <a:normAutofit/>
          </a:bodyPr>
          <a:lstStyle/>
          <a:p>
            <a:r>
              <a:rPr lang="en-US" dirty="0"/>
              <a:t>The Commercial Revolution made many </a:t>
            </a:r>
            <a:r>
              <a:rPr lang="en-US" b="1" dirty="0">
                <a:solidFill>
                  <a:srgbClr val="C00000"/>
                </a:solidFill>
              </a:rPr>
              <a:t>English</a:t>
            </a:r>
            <a:r>
              <a:rPr lang="en-US" dirty="0"/>
              <a:t> merchants very </a:t>
            </a:r>
            <a:r>
              <a:rPr lang="en-US" b="1" dirty="0">
                <a:solidFill>
                  <a:srgbClr val="C00000"/>
                </a:solidFill>
              </a:rPr>
              <a:t>wealthy</a:t>
            </a:r>
          </a:p>
          <a:p>
            <a:endParaRPr lang="en-US" dirty="0"/>
          </a:p>
          <a:p>
            <a:r>
              <a:rPr lang="en-US" dirty="0"/>
              <a:t>These merchants had the </a:t>
            </a:r>
            <a:r>
              <a:rPr lang="en-US" dirty="0" smtClean="0"/>
              <a:t>capital ($) </a:t>
            </a:r>
            <a:r>
              <a:rPr lang="en-US" dirty="0"/>
              <a:t>to invest in the factory system – money to </a:t>
            </a:r>
            <a:r>
              <a:rPr lang="en-US" dirty="0" smtClean="0"/>
              <a:t>buy…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industrial revolution build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7" y="4546574"/>
            <a:ext cx="2240925" cy="13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1491" y="4089208"/>
            <a:ext cx="136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buildings,</a:t>
            </a:r>
            <a:endParaRPr lang="en-US" dirty="0"/>
          </a:p>
        </p:txBody>
      </p:sp>
      <p:pic>
        <p:nvPicPr>
          <p:cNvPr id="2052" name="Picture 4" descr="Image result for industrial revolution machin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39" y="4458540"/>
            <a:ext cx="2690928" cy="15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73784" y="4089208"/>
            <a:ext cx="148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machinery,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59450" y="4089208"/>
            <a:ext cx="184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raw </a:t>
            </a:r>
            <a:r>
              <a:rPr lang="en-US" b="1" dirty="0" smtClean="0">
                <a:solidFill>
                  <a:srgbClr val="C00000"/>
                </a:solidFill>
              </a:rPr>
              <a:t>materials.</a:t>
            </a:r>
            <a:endParaRPr lang="en-US" dirty="0"/>
          </a:p>
        </p:txBody>
      </p:sp>
      <p:pic>
        <p:nvPicPr>
          <p:cNvPr id="2054" name="Picture 6" descr="Image result for industrial revolution raw materi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25" y="4458540"/>
            <a:ext cx="2130278" cy="14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8727" y="5966759"/>
            <a:ext cx="1793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Illustration of a factory.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33421" y="5966759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Grinding machine.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461377" y="5985327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57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</TotalTime>
  <Words>670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Rockwell</vt:lpstr>
      <vt:lpstr>Rockwell Condensed</vt:lpstr>
      <vt:lpstr>Wingdings</vt:lpstr>
      <vt:lpstr>Wood Type</vt:lpstr>
      <vt:lpstr>Unit 10: Industrial Revolution introduction</vt:lpstr>
      <vt:lpstr>PowerPoint Presentation</vt:lpstr>
      <vt:lpstr>PowerPoint Presentation</vt:lpstr>
      <vt:lpstr>Unit 10:  Defining industrial revolution</vt:lpstr>
      <vt:lpstr>Defining “Industrial Revolution”</vt:lpstr>
      <vt:lpstr>Example: Making Clothing</vt:lpstr>
      <vt:lpstr>Background for the industrial revolution</vt:lpstr>
      <vt:lpstr>Why England?</vt:lpstr>
      <vt:lpstr>Why England: Capital ($)</vt:lpstr>
      <vt:lpstr>Why England: colonies &amp; markets</vt:lpstr>
      <vt:lpstr>Why England: raw materials</vt:lpstr>
      <vt:lpstr>Why England: workers</vt:lpstr>
      <vt:lpstr>Why England: merchant marine</vt:lpstr>
      <vt:lpstr>Why England: geography</vt:lpstr>
      <vt:lpstr>Why England?  Why the USA?</vt:lpstr>
    </vt:vector>
  </TitlesOfParts>
  <Company>Polk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Industrial Revolution introduction</dc:title>
  <dc:creator>Edwards, Sarah</dc:creator>
  <cp:lastModifiedBy>Edwards, Sarah</cp:lastModifiedBy>
  <cp:revision>2</cp:revision>
  <dcterms:created xsi:type="dcterms:W3CDTF">2018-02-27T16:35:25Z</dcterms:created>
  <dcterms:modified xsi:type="dcterms:W3CDTF">2018-02-28T12:44:01Z</dcterms:modified>
</cp:coreProperties>
</file>