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325" r:id="rId3"/>
    <p:sldId id="315" r:id="rId4"/>
    <p:sldId id="316" r:id="rId5"/>
    <p:sldId id="317" r:id="rId6"/>
    <p:sldId id="318" r:id="rId7"/>
    <p:sldId id="319" r:id="rId8"/>
    <p:sldId id="320" r:id="rId9"/>
    <p:sldId id="321" r:id="rId10"/>
    <p:sldId id="322" r:id="rId11"/>
    <p:sldId id="323" r:id="rId12"/>
    <p:sldId id="324" r:id="rId13"/>
    <p:sldId id="265" r:id="rId14"/>
    <p:sldId id="302" r:id="rId15"/>
    <p:sldId id="269" r:id="rId16"/>
    <p:sldId id="304" r:id="rId17"/>
    <p:sldId id="306" r:id="rId18"/>
    <p:sldId id="271" r:id="rId19"/>
    <p:sldId id="311" r:id="rId20"/>
    <p:sldId id="312" r:id="rId21"/>
    <p:sldId id="272" r:id="rId22"/>
    <p:sldId id="309" r:id="rId23"/>
    <p:sldId id="310" r:id="rId24"/>
    <p:sldId id="273" r:id="rId25"/>
    <p:sldId id="274" r:id="rId26"/>
    <p:sldId id="275" r:id="rId27"/>
    <p:sldId id="278" r:id="rId28"/>
    <p:sldId id="313" r:id="rId29"/>
    <p:sldId id="314"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0" autoAdjust="0"/>
    <p:restoredTop sz="91933" autoAdjust="0"/>
  </p:normalViewPr>
  <p:slideViewPr>
    <p:cSldViewPr>
      <p:cViewPr varScale="1">
        <p:scale>
          <a:sx n="68" d="100"/>
          <a:sy n="68" d="100"/>
        </p:scale>
        <p:origin x="125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61" cy="465140"/>
          </a:xfrm>
          <a:prstGeom prst="rect">
            <a:avLst/>
          </a:prstGeom>
        </p:spPr>
        <p:txBody>
          <a:bodyPr vert="horz" lIns="92226" tIns="46113" rIns="92226" bIns="46113" rtlCol="0"/>
          <a:lstStyle>
            <a:lvl1pPr algn="l">
              <a:defRPr sz="1200"/>
            </a:lvl1pPr>
          </a:lstStyle>
          <a:p>
            <a:endParaRPr lang="en-US"/>
          </a:p>
        </p:txBody>
      </p:sp>
      <p:sp>
        <p:nvSpPr>
          <p:cNvPr id="3" name="Date Placeholder 2"/>
          <p:cNvSpPr>
            <a:spLocks noGrp="1"/>
          </p:cNvSpPr>
          <p:nvPr>
            <p:ph type="dt" sz="quarter" idx="1"/>
          </p:nvPr>
        </p:nvSpPr>
        <p:spPr>
          <a:xfrm>
            <a:off x="3970634" y="1"/>
            <a:ext cx="3038161" cy="465140"/>
          </a:xfrm>
          <a:prstGeom prst="rect">
            <a:avLst/>
          </a:prstGeom>
        </p:spPr>
        <p:txBody>
          <a:bodyPr vert="horz" lIns="92226" tIns="46113" rIns="92226" bIns="46113" rtlCol="0"/>
          <a:lstStyle>
            <a:lvl1pPr algn="r">
              <a:defRPr sz="1200"/>
            </a:lvl1pPr>
          </a:lstStyle>
          <a:p>
            <a:fld id="{2A557946-A633-474D-923B-FDA552B5BFCD}" type="datetimeFigureOut">
              <a:rPr lang="en-US" smtClean="0"/>
              <a:pPr/>
              <a:t>4/3/2019</a:t>
            </a:fld>
            <a:endParaRPr lang="en-US"/>
          </a:p>
        </p:txBody>
      </p:sp>
      <p:sp>
        <p:nvSpPr>
          <p:cNvPr id="4" name="Footer Placeholder 3"/>
          <p:cNvSpPr>
            <a:spLocks noGrp="1"/>
          </p:cNvSpPr>
          <p:nvPr>
            <p:ph type="ftr" sz="quarter" idx="2"/>
          </p:nvPr>
        </p:nvSpPr>
        <p:spPr>
          <a:xfrm>
            <a:off x="0" y="8829662"/>
            <a:ext cx="3038161" cy="465140"/>
          </a:xfrm>
          <a:prstGeom prst="rect">
            <a:avLst/>
          </a:prstGeom>
        </p:spPr>
        <p:txBody>
          <a:bodyPr vert="horz" lIns="92226" tIns="46113" rIns="92226" bIns="46113" rtlCol="0" anchor="b"/>
          <a:lstStyle>
            <a:lvl1pPr algn="l">
              <a:defRPr sz="1200"/>
            </a:lvl1pPr>
          </a:lstStyle>
          <a:p>
            <a:endParaRPr lang="en-US"/>
          </a:p>
        </p:txBody>
      </p:sp>
      <p:sp>
        <p:nvSpPr>
          <p:cNvPr id="5" name="Slide Number Placeholder 4"/>
          <p:cNvSpPr>
            <a:spLocks noGrp="1"/>
          </p:cNvSpPr>
          <p:nvPr>
            <p:ph type="sldNum" sz="quarter" idx="3"/>
          </p:nvPr>
        </p:nvSpPr>
        <p:spPr>
          <a:xfrm>
            <a:off x="3970634" y="8829662"/>
            <a:ext cx="3038161" cy="465140"/>
          </a:xfrm>
          <a:prstGeom prst="rect">
            <a:avLst/>
          </a:prstGeom>
        </p:spPr>
        <p:txBody>
          <a:bodyPr vert="horz" lIns="92226" tIns="46113" rIns="92226" bIns="46113" rtlCol="0" anchor="b"/>
          <a:lstStyle>
            <a:lvl1pPr algn="r">
              <a:defRPr sz="1200"/>
            </a:lvl1pPr>
          </a:lstStyle>
          <a:p>
            <a:fld id="{F5B20E0E-8115-44CC-BCD9-89B43F61F69A}" type="slidenum">
              <a:rPr lang="en-US" smtClean="0"/>
              <a:pPr/>
              <a:t>‹#›</a:t>
            </a:fld>
            <a:endParaRPr lang="en-US"/>
          </a:p>
        </p:txBody>
      </p:sp>
    </p:spTree>
    <p:extLst>
      <p:ext uri="{BB962C8B-B14F-4D97-AF65-F5344CB8AC3E}">
        <p14:creationId xmlns:p14="http://schemas.microsoft.com/office/powerpoint/2010/main" val="3195885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4820"/>
          </a:xfrm>
          <a:prstGeom prst="rect">
            <a:avLst/>
          </a:prstGeom>
        </p:spPr>
        <p:txBody>
          <a:bodyPr vert="horz" lIns="93176" tIns="46588" rIns="93176" bIns="46588" rtlCol="0"/>
          <a:lstStyle>
            <a:lvl1pPr algn="r">
              <a:defRPr sz="1200"/>
            </a:lvl1pPr>
          </a:lstStyle>
          <a:p>
            <a:fld id="{BED182FB-4575-4C30-96C1-A4BBB53BB65B}" type="datetimeFigureOut">
              <a:rPr lang="en-US" smtClean="0"/>
              <a:pPr/>
              <a:t>4/3/2019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6" tIns="46588" rIns="93176" bIns="46588" rtlCol="0" anchor="b"/>
          <a:lstStyle>
            <a:lvl1pPr algn="r">
              <a:defRPr sz="1200"/>
            </a:lvl1pPr>
          </a:lstStyle>
          <a:p>
            <a:fld id="{54B30D50-789E-4302-A405-2FCAE7D457B8}" type="slidenum">
              <a:rPr lang="en-US" smtClean="0"/>
              <a:pPr/>
              <a:t>‹#›</a:t>
            </a:fld>
            <a:endParaRPr lang="en-US"/>
          </a:p>
        </p:txBody>
      </p:sp>
    </p:spTree>
    <p:extLst>
      <p:ext uri="{BB962C8B-B14F-4D97-AF65-F5344CB8AC3E}">
        <p14:creationId xmlns:p14="http://schemas.microsoft.com/office/powerpoint/2010/main" val="402076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63">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63">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Char char="•"/>
            </a:pPr>
            <a:endParaRPr lang="en-US" dirty="0" smtClean="0"/>
          </a:p>
          <a:p>
            <a:pPr defTabSz="93176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63">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25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63">
              <a:buFont typeface="Arial" pitchFamily="34" charset="0"/>
              <a:buChar char="•"/>
              <a:defRPr/>
            </a:pPr>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2</a:t>
            </a:fld>
            <a:endParaRPr lang="en-US"/>
          </a:p>
        </p:txBody>
      </p:sp>
    </p:spTree>
    <p:extLst>
      <p:ext uri="{BB962C8B-B14F-4D97-AF65-F5344CB8AC3E}">
        <p14:creationId xmlns:p14="http://schemas.microsoft.com/office/powerpoint/2010/main" val="212246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100" dirty="0" smtClean="0"/>
          </a:p>
        </p:txBody>
      </p:sp>
      <p:sp>
        <p:nvSpPr>
          <p:cNvPr id="4" name="Slide Number Placeholder 3"/>
          <p:cNvSpPr>
            <a:spLocks noGrp="1"/>
          </p:cNvSpPr>
          <p:nvPr>
            <p:ph type="sldNum" sz="quarter" idx="10"/>
          </p:nvPr>
        </p:nvSpPr>
        <p:spPr/>
        <p:txBody>
          <a:bodyPr/>
          <a:lstStyle/>
          <a:p>
            <a:fld id="{54B30D50-789E-4302-A405-2FCAE7D457B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30D50-789E-4302-A405-2FCAE7D457B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4/3/2019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4/3/2019</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4/3/2019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4/3/2019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4/3/2019</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53008"/>
            <a:ext cx="9144000" cy="823912"/>
          </a:xfrm>
        </p:spPr>
        <p:txBody>
          <a:bodyPr/>
          <a:lstStyle/>
          <a:p>
            <a:pPr algn="ctr"/>
            <a:r>
              <a:rPr lang="en-US" dirty="0" smtClean="0"/>
              <a:t>The Industrial Revolution</a:t>
            </a:r>
            <a:endParaRPr lang="en-US" dirty="0"/>
          </a:p>
        </p:txBody>
      </p:sp>
      <p:sp>
        <p:nvSpPr>
          <p:cNvPr id="3" name="Subtitle 2"/>
          <p:cNvSpPr>
            <a:spLocks noGrp="1"/>
          </p:cNvSpPr>
          <p:nvPr>
            <p:ph type="subTitle" idx="1"/>
          </p:nvPr>
        </p:nvSpPr>
        <p:spPr>
          <a:xfrm>
            <a:off x="0" y="2438400"/>
            <a:ext cx="9144000" cy="1066800"/>
          </a:xfrm>
        </p:spPr>
        <p:txBody>
          <a:bodyPr>
            <a:normAutofit fontScale="92500" lnSpcReduction="10000"/>
          </a:bodyPr>
          <a:lstStyle/>
          <a:p>
            <a:pPr algn="ctr"/>
            <a:r>
              <a:rPr lang="en-US" dirty="0" smtClean="0">
                <a:solidFill>
                  <a:schemeClr val="bg1"/>
                </a:solidFill>
              </a:rPr>
              <a:t>The Urbanization Game</a:t>
            </a:r>
          </a:p>
          <a:p>
            <a:pPr algn="ctr"/>
            <a:endParaRPr lang="en-US" dirty="0" smtClean="0">
              <a:solidFill>
                <a:schemeClr val="bg1"/>
              </a:solidFill>
            </a:endParaRPr>
          </a:p>
          <a:p>
            <a:pPr algn="ctr"/>
            <a:r>
              <a:rPr lang="en-US" sz="1800" i="1" dirty="0" smtClean="0">
                <a:solidFill>
                  <a:schemeClr val="bg1"/>
                </a:solidFill>
              </a:rPr>
              <a:t>If you have played this, don’t spoil it for anyone!</a:t>
            </a:r>
            <a:endParaRPr lang="en-US" sz="1800" i="1" dirty="0">
              <a:solidFill>
                <a:schemeClr val="bg1"/>
              </a:solidFill>
            </a:endParaRPr>
          </a:p>
        </p:txBody>
      </p:sp>
      <p:sp>
        <p:nvSpPr>
          <p:cNvPr id="4" name="TextBox 3"/>
          <p:cNvSpPr txBox="1"/>
          <p:nvPr/>
        </p:nvSpPr>
        <p:spPr>
          <a:xfrm>
            <a:off x="0" y="687062"/>
            <a:ext cx="9144000" cy="584775"/>
          </a:xfrm>
          <a:prstGeom prst="rect">
            <a:avLst/>
          </a:prstGeom>
          <a:noFill/>
        </p:spPr>
        <p:txBody>
          <a:bodyPr wrap="square" rtlCol="0">
            <a:spAutoFit/>
          </a:bodyPr>
          <a:lstStyle/>
          <a:p>
            <a:pPr algn="ctr"/>
            <a:r>
              <a:rPr lang="en-US" sz="3200" dirty="0" smtClean="0">
                <a:solidFill>
                  <a:schemeClr val="bg1"/>
                </a:solidFill>
              </a:rPr>
              <a:t>World History: Unit 10</a:t>
            </a:r>
            <a:endParaRPr lang="en-US" sz="3200" dirty="0">
              <a:solidFill>
                <a:schemeClr val="bg1"/>
              </a:solidFill>
            </a:endParaRPr>
          </a:p>
        </p:txBody>
      </p:sp>
      <p:sp>
        <p:nvSpPr>
          <p:cNvPr id="5" name="TextBox 4"/>
          <p:cNvSpPr txBox="1"/>
          <p:nvPr/>
        </p:nvSpPr>
        <p:spPr>
          <a:xfrm>
            <a:off x="0" y="152400"/>
            <a:ext cx="9144000" cy="369332"/>
          </a:xfrm>
          <a:prstGeom prst="rect">
            <a:avLst/>
          </a:prstGeom>
          <a:noFill/>
        </p:spPr>
        <p:txBody>
          <a:bodyPr wrap="square" rtlCol="0">
            <a:spAutoFit/>
          </a:bodyPr>
          <a:lstStyle/>
          <a:p>
            <a:pPr algn="ctr"/>
            <a:r>
              <a:rPr lang="en-US" i="1" dirty="0" smtClean="0">
                <a:solidFill>
                  <a:schemeClr val="bg1"/>
                </a:solidFill>
              </a:rPr>
              <a:t>02/26/2019</a:t>
            </a:r>
            <a:endParaRPr lang="en-US" i="1" dirty="0">
              <a:solidFill>
                <a:schemeClr val="bg1"/>
              </a:solidFill>
            </a:endParaRPr>
          </a:p>
        </p:txBody>
      </p:sp>
      <p:sp>
        <p:nvSpPr>
          <p:cNvPr id="6" name="TextBox 5"/>
          <p:cNvSpPr txBox="1"/>
          <p:nvPr/>
        </p:nvSpPr>
        <p:spPr>
          <a:xfrm>
            <a:off x="0" y="4191000"/>
            <a:ext cx="9144000" cy="1323439"/>
          </a:xfrm>
          <a:prstGeom prst="rect">
            <a:avLst/>
          </a:prstGeom>
          <a:noFill/>
        </p:spPr>
        <p:txBody>
          <a:bodyPr wrap="square" rtlCol="0">
            <a:spAutoFit/>
          </a:bodyPr>
          <a:lstStyle/>
          <a:p>
            <a:r>
              <a:rPr lang="en-US" sz="2000" b="1" dirty="0" smtClean="0">
                <a:solidFill>
                  <a:schemeClr val="accent1"/>
                </a:solidFill>
              </a:rPr>
              <a:t>Setting up before the bell: </a:t>
            </a:r>
          </a:p>
          <a:p>
            <a:endParaRPr lang="en-US" sz="2000" b="1" dirty="0" smtClean="0">
              <a:solidFill>
                <a:schemeClr val="accent1"/>
              </a:solidFill>
            </a:endParaRPr>
          </a:p>
          <a:p>
            <a:pPr marL="342900" indent="-342900">
              <a:buFont typeface="Arial" panose="020B0604020202020204" pitchFamily="34" charset="0"/>
              <a:buChar char="•"/>
            </a:pPr>
            <a:r>
              <a:rPr lang="en-US" sz="2000" dirty="0" smtClean="0">
                <a:solidFill>
                  <a:schemeClr val="accent1"/>
                </a:solidFill>
              </a:rPr>
              <a:t>Get a piece of copy paper from the box and a </a:t>
            </a:r>
            <a:r>
              <a:rPr lang="en-US" sz="2000" u="sng" dirty="0" smtClean="0">
                <a:solidFill>
                  <a:schemeClr val="accent1"/>
                </a:solidFill>
              </a:rPr>
              <a:t>pen</a:t>
            </a:r>
          </a:p>
          <a:p>
            <a:pPr marL="342900" indent="-342900">
              <a:buFont typeface="Arial" panose="020B0604020202020204" pitchFamily="34" charset="0"/>
              <a:buChar char="•"/>
            </a:pPr>
            <a:r>
              <a:rPr lang="en-US" sz="2000" dirty="0" smtClean="0">
                <a:solidFill>
                  <a:schemeClr val="accent1"/>
                </a:solidFill>
              </a:rPr>
              <a:t>Clear </a:t>
            </a:r>
            <a:r>
              <a:rPr lang="en-US" sz="2000" dirty="0" smtClean="0">
                <a:solidFill>
                  <a:schemeClr val="accent1"/>
                </a:solidFill>
              </a:rPr>
              <a:t>everything else off of your desk: no phones/headphones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
          <p:cNvGrpSpPr/>
          <p:nvPr/>
        </p:nvGrpSpPr>
        <p:grpSpPr>
          <a:xfrm>
            <a:off x="5867400" y="4419600"/>
            <a:ext cx="2667000" cy="2133600"/>
            <a:chOff x="4572000" y="4343400"/>
            <a:chExt cx="2667000" cy="2133600"/>
          </a:xfrm>
        </p:grpSpPr>
        <p:sp>
          <p:nvSpPr>
            <p:cNvPr id="4" name="Rectangle 3"/>
            <p:cNvSpPr/>
            <p:nvPr/>
          </p:nvSpPr>
          <p:spPr>
            <a:xfrm>
              <a:off x="4572000" y="4953000"/>
              <a:ext cx="2667000" cy="1524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5600" y="4343400"/>
              <a:ext cx="5334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6800" y="5181600"/>
              <a:ext cx="457200" cy="685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5181600"/>
              <a:ext cx="457200" cy="685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152400"/>
            <a:ext cx="8229600" cy="4343400"/>
          </a:xfrm>
        </p:spPr>
        <p:txBody>
          <a:bodyPr>
            <a:normAutofit/>
          </a:bodyPr>
          <a:lstStyle/>
          <a:p>
            <a:pPr defTabSz="931763">
              <a:defRPr/>
            </a:pPr>
            <a:r>
              <a:rPr lang="en-US" b="1" dirty="0" smtClean="0"/>
              <a:t>Round 4: 1773 C.E.</a:t>
            </a:r>
            <a:r>
              <a:rPr lang="en-US" dirty="0" smtClean="0"/>
              <a:t/>
            </a:r>
            <a:br>
              <a:rPr lang="en-US" dirty="0" smtClean="0"/>
            </a:br>
            <a:r>
              <a:rPr lang="en-US" sz="1300" dirty="0" smtClean="0"/>
              <a:t/>
            </a:r>
            <a:br>
              <a:rPr lang="en-US" sz="1300" dirty="0" smtClean="0"/>
            </a:br>
            <a:r>
              <a:rPr lang="en-US" sz="2000" dirty="0" smtClean="0"/>
              <a:t>A man named </a:t>
            </a:r>
            <a:r>
              <a:rPr lang="en-US" sz="2000" b="1" u="sng" dirty="0" smtClean="0"/>
              <a:t>Richard Arkwright </a:t>
            </a:r>
            <a:r>
              <a:rPr lang="en-US" sz="2000" dirty="0" smtClean="0"/>
              <a:t>invents a new machine called the </a:t>
            </a:r>
            <a:r>
              <a:rPr lang="en-US" sz="2000" b="1" u="sng" dirty="0" smtClean="0"/>
              <a:t>Water Frame </a:t>
            </a:r>
            <a:r>
              <a:rPr lang="en-US" sz="2000" dirty="0" smtClean="0"/>
              <a:t>can spin and weave cloth a hundred times faster than could be done by hand in a farm cottage.  The old way (Cottage Industry) required a family to spin and weave the cloth by hand inside their cottage…</a:t>
            </a:r>
            <a:r>
              <a:rPr lang="en-US" sz="2000" b="1" i="1" u="sng" dirty="0" smtClean="0"/>
              <a:t>Labor is now concentrated in a single location and becomes more specialized over time.</a:t>
            </a:r>
            <a:r>
              <a:rPr lang="en-US" sz="2000" dirty="0" smtClean="0"/>
              <a:t/>
            </a:r>
            <a:br>
              <a:rPr lang="en-US" sz="2000" dirty="0" smtClean="0"/>
            </a:br>
            <a:r>
              <a:rPr lang="en-US" sz="1200" dirty="0" smtClean="0"/>
              <a:t/>
            </a:r>
            <a:br>
              <a:rPr lang="en-US" sz="1200" dirty="0" smtClean="0"/>
            </a:br>
            <a:r>
              <a:rPr lang="en-US" sz="2000" dirty="0" smtClean="0"/>
              <a:t>Remember, the cotton factory must be placed on the river bank, because canal water is not swift enough to generate the power to move the parts of the water frame.  </a:t>
            </a:r>
            <a:endParaRPr lang="en-US" sz="2000" dirty="0"/>
          </a:p>
        </p:txBody>
      </p:sp>
      <p:sp>
        <p:nvSpPr>
          <p:cNvPr id="3" name="Content Placeholder 2"/>
          <p:cNvSpPr>
            <a:spLocks noGrp="1"/>
          </p:cNvSpPr>
          <p:nvPr>
            <p:ph idx="1"/>
          </p:nvPr>
        </p:nvSpPr>
        <p:spPr>
          <a:xfrm>
            <a:off x="228600" y="4419600"/>
            <a:ext cx="5334000" cy="2078736"/>
          </a:xfrm>
        </p:spPr>
        <p:txBody>
          <a:bodyPr>
            <a:normAutofit lnSpcReduction="10000"/>
          </a:bodyPr>
          <a:lstStyle/>
          <a:p>
            <a:r>
              <a:rPr lang="en-US" dirty="0" smtClean="0"/>
              <a:t>Draw</a:t>
            </a:r>
          </a:p>
          <a:p>
            <a:pPr lvl="1"/>
            <a:r>
              <a:rPr lang="en-US" dirty="0" smtClean="0"/>
              <a:t>1 Factory along the RIVERBANK</a:t>
            </a:r>
          </a:p>
          <a:p>
            <a:pPr lvl="2"/>
            <a:r>
              <a:rPr lang="en-US" dirty="0" smtClean="0"/>
              <a:t>DO NOT add smoke to this factory!</a:t>
            </a:r>
          </a:p>
        </p:txBody>
      </p:sp>
      <p:sp>
        <p:nvSpPr>
          <p:cNvPr id="8" name="Rectangle 7"/>
          <p:cNvSpPr/>
          <p:nvPr/>
        </p:nvSpPr>
        <p:spPr>
          <a:xfrm>
            <a:off x="6934200" y="5257800"/>
            <a:ext cx="457200" cy="685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762000"/>
          </a:xfrm>
        </p:spPr>
        <p:txBody>
          <a:bodyPr/>
          <a:lstStyle/>
          <a:p>
            <a:r>
              <a:rPr lang="en-US" b="1" dirty="0" smtClean="0"/>
              <a:t>Factories &amp; New Inventions</a:t>
            </a:r>
            <a:endParaRPr lang="en-US" b="1" dirty="0"/>
          </a:p>
        </p:txBody>
      </p:sp>
      <p:pic>
        <p:nvPicPr>
          <p:cNvPr id="1030" name="Picture 6" descr="http://www.trueroots.us/blog/wp-content/uploads/2009/05/industrial-revolution-women.jpg"/>
          <p:cNvPicPr>
            <a:picLocks noGrp="1" noChangeAspect="1" noChangeArrowheads="1"/>
          </p:cNvPicPr>
          <p:nvPr>
            <p:ph sz="half" idx="1"/>
          </p:nvPr>
        </p:nvPicPr>
        <p:blipFill>
          <a:blip r:embed="rId3" cstate="print"/>
          <a:srcRect/>
          <a:stretch>
            <a:fillRect/>
          </a:stretch>
        </p:blipFill>
        <p:spPr bwMode="auto">
          <a:xfrm>
            <a:off x="228600" y="1295400"/>
            <a:ext cx="6471397" cy="4800600"/>
          </a:xfrm>
          <a:prstGeom prst="rect">
            <a:avLst/>
          </a:prstGeom>
          <a:noFill/>
        </p:spPr>
      </p:pic>
      <p:pic>
        <p:nvPicPr>
          <p:cNvPr id="12" name="Picture 4" descr="http://z.about.com/d/inventors/1/5/g/T/water_frame_2.jpg"/>
          <p:cNvPicPr>
            <a:picLocks noChangeAspect="1" noChangeArrowheads="1"/>
          </p:cNvPicPr>
          <p:nvPr/>
        </p:nvPicPr>
        <p:blipFill>
          <a:blip r:embed="rId4" cstate="print"/>
          <a:srcRect/>
          <a:stretch>
            <a:fillRect/>
          </a:stretch>
        </p:blipFill>
        <p:spPr bwMode="auto">
          <a:xfrm>
            <a:off x="228600" y="2961131"/>
            <a:ext cx="3962400" cy="3744469"/>
          </a:xfrm>
          <a:prstGeom prst="rect">
            <a:avLst/>
          </a:prstGeom>
          <a:noFill/>
        </p:spPr>
      </p:pic>
      <p:pic>
        <p:nvPicPr>
          <p:cNvPr id="14" name="Picture 2" descr="https://eee.uci.edu/clients/bjbecker/SpinningWeb/spinningjenny2a.jpg"/>
          <p:cNvPicPr>
            <a:picLocks noChangeAspect="1" noChangeArrowheads="1"/>
          </p:cNvPicPr>
          <p:nvPr/>
        </p:nvPicPr>
        <p:blipFill>
          <a:blip r:embed="rId5" cstate="print"/>
          <a:srcRect/>
          <a:stretch>
            <a:fillRect/>
          </a:stretch>
        </p:blipFill>
        <p:spPr bwMode="auto">
          <a:xfrm>
            <a:off x="4343400" y="2974182"/>
            <a:ext cx="4686300" cy="3807618"/>
          </a:xfrm>
          <a:prstGeom prst="rect">
            <a:avLst/>
          </a:prstGeom>
          <a:noFill/>
        </p:spPr>
      </p:pic>
      <p:sp>
        <p:nvSpPr>
          <p:cNvPr id="3" name="Content Placeholder 2"/>
          <p:cNvSpPr>
            <a:spLocks noGrp="1"/>
          </p:cNvSpPr>
          <p:nvPr>
            <p:ph sz="half" idx="2"/>
          </p:nvPr>
        </p:nvSpPr>
        <p:spPr/>
        <p:txBody>
          <a:bodyPr/>
          <a:lstStyle/>
          <a:p>
            <a:endParaRPr lang="en-US"/>
          </a:p>
        </p:txBody>
      </p:sp>
      <p:pic>
        <p:nvPicPr>
          <p:cNvPr id="1026" name="Picture 2" descr="http://www.belper-research.com/images/strutt-mills/Cromford_Mill_2008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910883"/>
            <a:ext cx="86868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30"/>
                                        </p:tgtEl>
                                        <p:attrNameLst>
                                          <p:attrName>ppt_x</p:attrName>
                                        </p:attrNameLst>
                                      </p:cBhvr>
                                      <p:tavLst>
                                        <p:tav tm="0">
                                          <p:val>
                                            <p:strVal val="ppt_x"/>
                                          </p:val>
                                        </p:tav>
                                        <p:tav tm="100000">
                                          <p:val>
                                            <p:strVal val="ppt_x"/>
                                          </p:val>
                                        </p:tav>
                                      </p:tavLst>
                                    </p:anim>
                                    <p:anim calcmode="lin" valueType="num">
                                      <p:cBhvr additive="base">
                                        <p:cTn id="13" dur="500"/>
                                        <p:tgtEl>
                                          <p:spTgt spid="1030"/>
                                        </p:tgtEl>
                                        <p:attrNameLst>
                                          <p:attrName>ppt_y</p:attrName>
                                        </p:attrNameLst>
                                      </p:cBhvr>
                                      <p:tavLst>
                                        <p:tav tm="0">
                                          <p:val>
                                            <p:strVal val="ppt_y"/>
                                          </p:val>
                                        </p:tav>
                                        <p:tav tm="100000">
                                          <p:val>
                                            <p:strVal val="1+ppt_h/2"/>
                                          </p:val>
                                        </p:tav>
                                      </p:tavLst>
                                    </p:anim>
                                    <p:set>
                                      <p:cBhvr>
                                        <p:cTn id="14" dur="1" fill="hold">
                                          <p:stCondLst>
                                            <p:cond delay="499"/>
                                          </p:stCondLst>
                                        </p:cTn>
                                        <p:tgtEl>
                                          <p:spTgt spid="10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1"/>
            <a:ext cx="8229600" cy="1066800"/>
          </a:xfrm>
        </p:spPr>
        <p:txBody>
          <a:bodyPr>
            <a:normAutofit/>
          </a:bodyPr>
          <a:lstStyle/>
          <a:p>
            <a:r>
              <a:rPr lang="en-US" sz="3600" b="1" dirty="0" smtClean="0"/>
              <a:t>Round 5:1774 C.E.</a:t>
            </a:r>
            <a:endParaRPr lang="en-US" sz="3600" b="1" dirty="0"/>
          </a:p>
        </p:txBody>
      </p:sp>
      <p:sp>
        <p:nvSpPr>
          <p:cNvPr id="3" name="Content Placeholder 2"/>
          <p:cNvSpPr>
            <a:spLocks noGrp="1"/>
          </p:cNvSpPr>
          <p:nvPr>
            <p:ph idx="1"/>
          </p:nvPr>
        </p:nvSpPr>
        <p:spPr>
          <a:xfrm>
            <a:off x="457200" y="1143000"/>
            <a:ext cx="8305800" cy="5410200"/>
          </a:xfrm>
        </p:spPr>
        <p:txBody>
          <a:bodyPr>
            <a:normAutofit/>
          </a:bodyPr>
          <a:lstStyle/>
          <a:p>
            <a:r>
              <a:rPr lang="en-US" b="1" dirty="0" smtClean="0"/>
              <a:t>Draw</a:t>
            </a:r>
          </a:p>
          <a:p>
            <a:pPr lvl="1"/>
            <a:r>
              <a:rPr lang="en-US" dirty="0" smtClean="0"/>
              <a:t>5 houses</a:t>
            </a:r>
          </a:p>
          <a:p>
            <a:pPr lvl="1">
              <a:buNone/>
            </a:pPr>
            <a:endParaRPr lang="en-US" dirty="0" smtClean="0"/>
          </a:p>
          <a:p>
            <a:pPr lvl="1">
              <a:buNone/>
            </a:pPr>
            <a:endParaRPr lang="en-US" dirty="0" smtClean="0"/>
          </a:p>
          <a:p>
            <a:pPr lvl="1"/>
            <a:r>
              <a:rPr lang="en-US" dirty="0" smtClean="0"/>
              <a:t>1 church</a:t>
            </a:r>
          </a:p>
          <a:p>
            <a:pPr lvl="1"/>
            <a:endParaRPr lang="en-US" dirty="0" smtClean="0"/>
          </a:p>
          <a:p>
            <a:pPr lvl="1"/>
            <a:r>
              <a:rPr lang="en-US" dirty="0" smtClean="0"/>
              <a:t>1 store</a:t>
            </a:r>
          </a:p>
          <a:p>
            <a:pPr lvl="1"/>
            <a:endParaRPr lang="en-US" dirty="0" smtClean="0"/>
          </a:p>
          <a:p>
            <a:pPr lvl="1"/>
            <a:r>
              <a:rPr lang="en-US" dirty="0" smtClean="0"/>
              <a:t>Additional roads may be built</a:t>
            </a:r>
          </a:p>
          <a:p>
            <a:pPr lvl="1"/>
            <a:endParaRPr lang="en-US" dirty="0" smtClean="0"/>
          </a:p>
          <a:p>
            <a:pPr lvl="1"/>
            <a:r>
              <a:rPr lang="en-US" dirty="0" smtClean="0"/>
              <a:t>1 additional bridge may be built</a:t>
            </a:r>
          </a:p>
          <a:p>
            <a:pPr lvl="1"/>
            <a:endParaRPr lang="en-US" dirty="0" smtClean="0"/>
          </a:p>
        </p:txBody>
      </p:sp>
      <p:sp>
        <p:nvSpPr>
          <p:cNvPr id="4" name="Rectangle 3"/>
          <p:cNvSpPr/>
          <p:nvPr/>
        </p:nvSpPr>
        <p:spPr>
          <a:xfrm>
            <a:off x="2971800" y="1752600"/>
            <a:ext cx="609600" cy="533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2819400" y="1295400"/>
            <a:ext cx="914400" cy="457200"/>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71800" y="2895600"/>
            <a:ext cx="609600" cy="533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819400" y="2438400"/>
            <a:ext cx="914400" cy="457200"/>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6" idx="0"/>
            <a:endCxn id="6" idx="2"/>
          </p:cNvCxnSpPr>
          <p:nvPr/>
        </p:nvCxnSpPr>
        <p:spPr>
          <a:xfrm rot="16200000" flipH="1">
            <a:off x="3009900" y="3162300"/>
            <a:ext cx="533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4200" y="3048000"/>
            <a:ext cx="3048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67000" y="3657600"/>
            <a:ext cx="12954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STORE</a:t>
            </a:r>
            <a:endParaRPr lang="en-US" b="1" dirty="0">
              <a:solidFill>
                <a:schemeClr val="tx1"/>
              </a:solidFill>
            </a:endParaRPr>
          </a:p>
        </p:txBody>
      </p:sp>
      <p:cxnSp>
        <p:nvCxnSpPr>
          <p:cNvPr id="13" name="Straight Connector 12"/>
          <p:cNvCxnSpPr/>
          <p:nvPr/>
        </p:nvCxnSpPr>
        <p:spPr>
          <a:xfrm>
            <a:off x="5943600" y="5562600"/>
            <a:ext cx="22860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43600" y="5943600"/>
            <a:ext cx="23622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6019800" y="5562600"/>
            <a:ext cx="304800" cy="3810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6400800" y="5562600"/>
            <a:ext cx="304800" cy="3810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6705600" y="5562600"/>
            <a:ext cx="304800" cy="3810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7010400" y="5562600"/>
            <a:ext cx="304800" cy="3810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7315200" y="5562600"/>
            <a:ext cx="304800" cy="3810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7620000" y="5562600"/>
            <a:ext cx="304800" cy="3810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7924800" y="5562600"/>
            <a:ext cx="304800" cy="3810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715000" y="4800600"/>
            <a:ext cx="1752600" cy="0"/>
          </a:xfrm>
          <a:prstGeom prst="line">
            <a:avLst/>
          </a:prstGeom>
          <a:ln w="1016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78569" y="805638"/>
            <a:ext cx="4800600" cy="3416320"/>
          </a:xfrm>
          <a:prstGeom prst="rect">
            <a:avLst/>
          </a:prstGeom>
          <a:noFill/>
        </p:spPr>
        <p:txBody>
          <a:bodyPr wrap="square" rtlCol="0">
            <a:spAutoFit/>
          </a:bodyPr>
          <a:lstStyle/>
          <a:p>
            <a:pPr defTabSz="931763">
              <a:buFont typeface="Arial" pitchFamily="34" charset="0"/>
              <a:buChar char="•"/>
              <a:defRPr/>
            </a:pPr>
            <a:r>
              <a:rPr lang="en-US" dirty="0" smtClean="0"/>
              <a:t>Workers are needed to work in this new factory. </a:t>
            </a:r>
          </a:p>
          <a:p>
            <a:pPr defTabSz="931763">
              <a:defRPr/>
            </a:pPr>
            <a:endParaRPr lang="en-US" dirty="0" smtClean="0"/>
          </a:p>
          <a:p>
            <a:pPr marL="8681" defTabSz="931763">
              <a:buFont typeface="Arial" pitchFamily="34" charset="0"/>
              <a:buChar char="•"/>
              <a:defRPr/>
            </a:pPr>
            <a:r>
              <a:rPr lang="en-US" dirty="0" smtClean="0"/>
              <a:t>Many people (mainly women) cannot compete with the efficiency of the factory AND there are a large number of poor families who have lost their livelihood due to the Enclosure Acts</a:t>
            </a:r>
            <a:r>
              <a:rPr lang="en-US" dirty="0" smtClean="0">
                <a:sym typeface="Wingdings" pitchFamily="2" charset="2"/>
              </a:rPr>
              <a:t> </a:t>
            </a:r>
            <a:r>
              <a:rPr lang="en-US" dirty="0" smtClean="0"/>
              <a:t>we have an available supply of workers.</a:t>
            </a:r>
          </a:p>
          <a:p>
            <a:pPr marL="465881" lvl="1" defTabSz="931763">
              <a:buFont typeface="Arial" pitchFamily="34" charset="0"/>
              <a:buChar char="•"/>
              <a:defRPr/>
            </a:pPr>
            <a:endParaRPr lang="en-US" dirty="0" smtClean="0"/>
          </a:p>
          <a:p>
            <a:pPr marL="8681" defTabSz="931763">
              <a:buFont typeface="Arial" pitchFamily="34" charset="0"/>
              <a:buChar char="•"/>
              <a:defRPr/>
            </a:pPr>
            <a:r>
              <a:rPr lang="en-US" dirty="0" smtClean="0"/>
              <a:t>Also many people hear about the factory and move to your village to find work.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ppt_x"/>
                                          </p:val>
                                        </p:tav>
                                        <p:tav tm="100000">
                                          <p:val>
                                            <p:strVal val="#ppt_x"/>
                                          </p:val>
                                        </p:tav>
                                      </p:tavLst>
                                    </p:anim>
                                    <p:anim calcmode="lin" valueType="num">
                                      <p:cBhvr additive="base">
                                        <p:cTn id="82" dur="500" fill="hold"/>
                                        <p:tgtEl>
                                          <p:spTgt spid="1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additive="base">
                                        <p:cTn id="105" dur="500" fill="hold"/>
                                        <p:tgtEl>
                                          <p:spTgt spid="21"/>
                                        </p:tgtEl>
                                        <p:attrNameLst>
                                          <p:attrName>ppt_x</p:attrName>
                                        </p:attrNameLst>
                                      </p:cBhvr>
                                      <p:tavLst>
                                        <p:tav tm="0">
                                          <p:val>
                                            <p:strVal val="#ppt_x"/>
                                          </p:val>
                                        </p:tav>
                                        <p:tav tm="100000">
                                          <p:val>
                                            <p:strVal val="#ppt_x"/>
                                          </p:val>
                                        </p:tav>
                                      </p:tavLst>
                                    </p:anim>
                                    <p:anim calcmode="lin" valueType="num">
                                      <p:cBhvr additive="base">
                                        <p:cTn id="10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12" grpId="0" animBg="1"/>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4876800"/>
          </a:xfrm>
        </p:spPr>
        <p:txBody>
          <a:bodyPr>
            <a:normAutofit/>
          </a:bodyPr>
          <a:lstStyle/>
          <a:p>
            <a:pPr defTabSz="931763">
              <a:defRPr/>
            </a:pPr>
            <a:r>
              <a:rPr lang="en-US" b="1" dirty="0" smtClean="0"/>
              <a:t>Round 6:1780 C.E.</a:t>
            </a:r>
            <a:r>
              <a:rPr lang="en-US" dirty="0" smtClean="0"/>
              <a:t/>
            </a:r>
            <a:br>
              <a:rPr lang="en-US" dirty="0" smtClean="0"/>
            </a:br>
            <a:r>
              <a:rPr lang="en-US" sz="1300" dirty="0" smtClean="0"/>
              <a:t/>
            </a:r>
            <a:br>
              <a:rPr lang="en-US" sz="1300" dirty="0" smtClean="0"/>
            </a:br>
            <a:r>
              <a:rPr lang="en-US" sz="2200" dirty="0" smtClean="0"/>
              <a:t>Unemployed workers from surrounding areas flood into your community looking for work; even though wages are very low, they look attractive to starving families. </a:t>
            </a:r>
            <a:br>
              <a:rPr lang="en-US" sz="2200" dirty="0" smtClean="0"/>
            </a:br>
            <a:r>
              <a:rPr lang="en-US" sz="1300" dirty="0" smtClean="0"/>
              <a:t/>
            </a:r>
            <a:br>
              <a:rPr lang="en-US" sz="1300" dirty="0" smtClean="0"/>
            </a:br>
            <a:r>
              <a:rPr lang="en-US" sz="2200" dirty="0" smtClean="0"/>
              <a:t>Housing is in great demand and for the first time a new kind of housing is constructed called </a:t>
            </a:r>
            <a:r>
              <a:rPr lang="en-US" sz="2200" b="1" dirty="0" smtClean="0"/>
              <a:t>Tenements.</a:t>
            </a:r>
            <a:r>
              <a:rPr lang="en-US" sz="2200" dirty="0" smtClean="0"/>
              <a:t> Often a family and their extended family members lived within 2-3 rooms…Typically 10-13 families lived on the same floor.</a:t>
            </a:r>
            <a:r>
              <a:rPr lang="en-US" dirty="0" smtClean="0"/>
              <a:t/>
            </a:r>
            <a:br>
              <a:rPr lang="en-US" dirty="0" smtClean="0"/>
            </a:br>
            <a:r>
              <a:rPr lang="en-US" sz="2200" dirty="0" smtClean="0"/>
              <a:t/>
            </a:r>
            <a:br>
              <a:rPr lang="en-US" sz="2200" dirty="0" smtClean="0"/>
            </a:br>
            <a:r>
              <a:rPr lang="en-US" sz="2200" dirty="0" smtClean="0"/>
              <a:t>Each floor had 1 communal bathroom, if the building was nice.  Sometimes it was 1 bathroom for every 2 floors.</a:t>
            </a:r>
            <a:endParaRPr lang="en-US" sz="2200" dirty="0"/>
          </a:p>
        </p:txBody>
      </p:sp>
      <p:sp>
        <p:nvSpPr>
          <p:cNvPr id="3" name="Content Placeholder 2"/>
          <p:cNvSpPr>
            <a:spLocks noGrp="1"/>
          </p:cNvSpPr>
          <p:nvPr>
            <p:ph idx="1"/>
          </p:nvPr>
        </p:nvSpPr>
        <p:spPr>
          <a:xfrm>
            <a:off x="457200" y="5334000"/>
            <a:ext cx="4267200" cy="972312"/>
          </a:xfrm>
        </p:spPr>
        <p:txBody>
          <a:bodyPr/>
          <a:lstStyle/>
          <a:p>
            <a:r>
              <a:rPr lang="en-US" dirty="0" smtClean="0"/>
              <a:t>Draw</a:t>
            </a:r>
          </a:p>
          <a:p>
            <a:pPr lvl="1"/>
            <a:r>
              <a:rPr lang="en-US" dirty="0" smtClean="0"/>
              <a:t>5 tenement homes</a:t>
            </a:r>
            <a:endParaRPr lang="en-US" dirty="0"/>
          </a:p>
        </p:txBody>
      </p:sp>
      <p:sp>
        <p:nvSpPr>
          <p:cNvPr id="4" name="Rectangle 3"/>
          <p:cNvSpPr/>
          <p:nvPr/>
        </p:nvSpPr>
        <p:spPr>
          <a:xfrm>
            <a:off x="7391399" y="4846320"/>
            <a:ext cx="1344387" cy="1828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620000" y="5029200"/>
            <a:ext cx="990600" cy="1645920"/>
            <a:chOff x="5486400" y="2438400"/>
            <a:chExt cx="1676400" cy="2895600"/>
          </a:xfrm>
        </p:grpSpPr>
        <p:sp>
          <p:nvSpPr>
            <p:cNvPr id="5" name="Rectangle 4"/>
            <p:cNvSpPr/>
            <p:nvPr/>
          </p:nvSpPr>
          <p:spPr>
            <a:xfrm>
              <a:off x="5486400" y="2438400"/>
              <a:ext cx="4572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0" y="2438400"/>
              <a:ext cx="4572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05600" y="2438400"/>
              <a:ext cx="4572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86400" y="3200400"/>
              <a:ext cx="4572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3200400"/>
              <a:ext cx="4572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05600" y="3200400"/>
              <a:ext cx="4572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3962400"/>
              <a:ext cx="4572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0" y="3962400"/>
              <a:ext cx="4572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600" y="3962400"/>
              <a:ext cx="457200" cy="457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4572000"/>
              <a:ext cx="457200" cy="762000"/>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81000"/>
            <a:ext cx="7848600" cy="838200"/>
          </a:xfrm>
        </p:spPr>
        <p:txBody>
          <a:bodyPr>
            <a:normAutofit/>
          </a:bodyPr>
          <a:lstStyle/>
          <a:p>
            <a:r>
              <a:rPr lang="en-US" b="1" dirty="0" smtClean="0"/>
              <a:t>Industrial Living Conditions</a:t>
            </a:r>
            <a:endParaRPr lang="en-US" b="1" dirty="0"/>
          </a:p>
        </p:txBody>
      </p:sp>
      <p:pic>
        <p:nvPicPr>
          <p:cNvPr id="11" name="Picture 3" descr="photo-Newcastle-worker_houses"/>
          <p:cNvPicPr>
            <a:picLocks noGrp="1" noChangeAspect="1" noChangeArrowheads="1"/>
          </p:cNvPicPr>
          <p:nvPr>
            <p:ph sz="half" idx="2"/>
          </p:nvPr>
        </p:nvPicPr>
        <p:blipFill>
          <a:blip r:embed="rId2" cstate="print">
            <a:lum bright="6000" contrast="12000"/>
          </a:blip>
          <a:srcRect/>
          <a:stretch>
            <a:fillRect/>
          </a:stretch>
        </p:blipFill>
        <p:spPr>
          <a:xfrm>
            <a:off x="152400" y="1223118"/>
            <a:ext cx="4267200" cy="5482483"/>
          </a:xfrm>
          <a:noFill/>
          <a:ln>
            <a:solidFill>
              <a:srgbClr val="003399"/>
            </a:solidFill>
          </a:ln>
        </p:spPr>
      </p:pic>
      <p:pic>
        <p:nvPicPr>
          <p:cNvPr id="8" name="Picture 4" descr="Manhattan's &quot;Bandit's Roost&quot; Alley"/>
          <p:cNvPicPr>
            <a:picLocks noGrp="1" noChangeAspect="1" noChangeArrowheads="1"/>
          </p:cNvPicPr>
          <p:nvPr>
            <p:ph sz="half" idx="1"/>
          </p:nvPr>
        </p:nvPicPr>
        <p:blipFill>
          <a:blip r:embed="rId3" cstate="print">
            <a:lum bright="-6000" contrast="6000"/>
          </a:blip>
          <a:srcRect b="3703"/>
          <a:stretch>
            <a:fillRect/>
          </a:stretch>
        </p:blipFill>
        <p:spPr bwMode="auto">
          <a:xfrm>
            <a:off x="4495800" y="1219200"/>
            <a:ext cx="4540094" cy="5486399"/>
          </a:xfrm>
          <a:prstGeom prst="rect">
            <a:avLst/>
          </a:prstGeom>
          <a:noFill/>
          <a:ln w="9525">
            <a:solidFill>
              <a:srgbClr val="003399"/>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t>Round 8:1785 C.E.</a:t>
            </a:r>
            <a:endParaRPr lang="en-US" b="1" dirty="0"/>
          </a:p>
        </p:txBody>
      </p:sp>
      <p:sp>
        <p:nvSpPr>
          <p:cNvPr id="3" name="Content Placeholder 2"/>
          <p:cNvSpPr>
            <a:spLocks noGrp="1"/>
          </p:cNvSpPr>
          <p:nvPr>
            <p:ph idx="1"/>
          </p:nvPr>
        </p:nvSpPr>
        <p:spPr>
          <a:xfrm>
            <a:off x="457200" y="1828800"/>
            <a:ext cx="4800600" cy="4724400"/>
          </a:xfrm>
        </p:spPr>
        <p:txBody>
          <a:bodyPr/>
          <a:lstStyle/>
          <a:p>
            <a:r>
              <a:rPr lang="en-US" dirty="0" smtClean="0"/>
              <a:t>Draw</a:t>
            </a:r>
          </a:p>
          <a:p>
            <a:pPr lvl="1"/>
            <a:r>
              <a:rPr lang="en-US" dirty="0" smtClean="0"/>
              <a:t>10 factories WITH smoke</a:t>
            </a:r>
          </a:p>
          <a:p>
            <a:pPr lvl="1"/>
            <a:endParaRPr lang="en-US" dirty="0" smtClean="0"/>
          </a:p>
          <a:p>
            <a:pPr lvl="1"/>
            <a:endParaRPr lang="en-US" dirty="0" smtClean="0"/>
          </a:p>
          <a:p>
            <a:pPr lvl="1"/>
            <a:r>
              <a:rPr lang="en-US" dirty="0" smtClean="0"/>
              <a:t>ADD smoke to all old factories</a:t>
            </a:r>
          </a:p>
          <a:p>
            <a:pPr lvl="1"/>
            <a:endParaRPr lang="en-US" dirty="0" smtClean="0"/>
          </a:p>
          <a:p>
            <a:pPr lvl="1"/>
            <a:endParaRPr lang="en-US" dirty="0" smtClean="0"/>
          </a:p>
          <a:p>
            <a:pPr lvl="1"/>
            <a:r>
              <a:rPr lang="en-US" dirty="0" smtClean="0"/>
              <a:t>1 nice house</a:t>
            </a:r>
            <a:endParaRPr lang="en-US" dirty="0"/>
          </a:p>
        </p:txBody>
      </p:sp>
      <p:sp>
        <p:nvSpPr>
          <p:cNvPr id="4" name="Rectangle 3"/>
          <p:cNvSpPr/>
          <p:nvPr/>
        </p:nvSpPr>
        <p:spPr>
          <a:xfrm>
            <a:off x="5943600" y="5029200"/>
            <a:ext cx="1295400" cy="15239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p:cNvSpPr/>
          <p:nvPr/>
        </p:nvSpPr>
        <p:spPr>
          <a:xfrm rot="10800000">
            <a:off x="5715000" y="4190999"/>
            <a:ext cx="1676400" cy="838196"/>
          </a:xfrm>
          <a:prstGeom prst="flowChartManualOpera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5715000"/>
            <a:ext cx="1143000" cy="8381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4572000" y="4800600"/>
            <a:ext cx="1600200" cy="914398"/>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39000" y="5714998"/>
            <a:ext cx="1143000" cy="83819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010400" y="4800598"/>
            <a:ext cx="1600200" cy="914398"/>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7800" y="2286000"/>
            <a:ext cx="2667000" cy="1524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91400" y="1752600"/>
            <a:ext cx="4572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62600" y="2514600"/>
            <a:ext cx="457200" cy="685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00800" y="2514600"/>
            <a:ext cx="457200" cy="685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62800" y="2514600"/>
            <a:ext cx="457200" cy="685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7315200" y="1143000"/>
            <a:ext cx="685800" cy="533400"/>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7620000" y="609600"/>
            <a:ext cx="457200" cy="457200"/>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8077200" y="762000"/>
            <a:ext cx="457200" cy="457200"/>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762000"/>
            <a:ext cx="7924800" cy="3693319"/>
          </a:xfrm>
          <a:prstGeom prst="rect">
            <a:avLst/>
          </a:prstGeom>
          <a:noFill/>
        </p:spPr>
        <p:txBody>
          <a:bodyPr wrap="square" rtlCol="0">
            <a:spAutoFit/>
          </a:bodyPr>
          <a:lstStyle/>
          <a:p>
            <a:pPr defTabSz="931763">
              <a:buFont typeface="Arial" pitchFamily="34" charset="0"/>
              <a:buChar char="•"/>
              <a:defRPr/>
            </a:pPr>
            <a:endParaRPr lang="en-US" dirty="0" smtClean="0"/>
          </a:p>
          <a:p>
            <a:pPr defTabSz="931763">
              <a:buFont typeface="Arial" pitchFamily="34" charset="0"/>
              <a:buChar char="•"/>
              <a:defRPr/>
            </a:pPr>
            <a:r>
              <a:rPr lang="en-US" dirty="0" smtClean="0"/>
              <a:t>A man named </a:t>
            </a:r>
            <a:r>
              <a:rPr lang="en-US" b="1" u="sng" dirty="0" smtClean="0"/>
              <a:t>James Watt </a:t>
            </a:r>
            <a:r>
              <a:rPr lang="en-US" dirty="0" smtClean="0"/>
              <a:t>invents a new machine called the </a:t>
            </a:r>
            <a:r>
              <a:rPr lang="en-US" b="1" u="sng" dirty="0" smtClean="0"/>
              <a:t>steam engine</a:t>
            </a:r>
            <a:r>
              <a:rPr lang="en-US" dirty="0" smtClean="0"/>
              <a:t>. </a:t>
            </a:r>
          </a:p>
          <a:p>
            <a:pPr marL="465881" lvl="1" defTabSz="931763">
              <a:buFont typeface="Arial" pitchFamily="34" charset="0"/>
              <a:buChar char="•"/>
              <a:defRPr/>
            </a:pPr>
            <a:r>
              <a:rPr lang="en-US" dirty="0" smtClean="0"/>
              <a:t>The steam engine replaces the water frame. </a:t>
            </a:r>
          </a:p>
          <a:p>
            <a:pPr marL="931763" lvl="2" defTabSz="931763">
              <a:buFont typeface="Arial" pitchFamily="34" charset="0"/>
              <a:buChar char="•"/>
              <a:defRPr/>
            </a:pPr>
            <a:r>
              <a:rPr lang="en-US" dirty="0" smtClean="0"/>
              <a:t>It is </a:t>
            </a:r>
            <a:r>
              <a:rPr lang="en-US" b="1" dirty="0" smtClean="0"/>
              <a:t>far more efficient.  </a:t>
            </a:r>
          </a:p>
          <a:p>
            <a:pPr marL="931763" lvl="2" defTabSz="931763">
              <a:buFont typeface="Arial" pitchFamily="34" charset="0"/>
              <a:buChar char="•"/>
              <a:defRPr/>
            </a:pPr>
            <a:r>
              <a:rPr lang="en-US" dirty="0" smtClean="0"/>
              <a:t>It allows </a:t>
            </a:r>
            <a:r>
              <a:rPr lang="en-US" b="1" dirty="0" smtClean="0"/>
              <a:t>factories</a:t>
            </a:r>
            <a:r>
              <a:rPr lang="en-US" dirty="0" smtClean="0"/>
              <a:t> to be </a:t>
            </a:r>
            <a:r>
              <a:rPr lang="en-US" b="1" dirty="0" smtClean="0"/>
              <a:t>built</a:t>
            </a:r>
            <a:r>
              <a:rPr lang="en-US" dirty="0" smtClean="0"/>
              <a:t> </a:t>
            </a:r>
            <a:r>
              <a:rPr lang="en-US" b="1" dirty="0" smtClean="0"/>
              <a:t>away</a:t>
            </a:r>
            <a:r>
              <a:rPr lang="en-US" dirty="0" smtClean="0"/>
              <a:t> </a:t>
            </a:r>
            <a:r>
              <a:rPr lang="en-US" b="1" dirty="0" smtClean="0"/>
              <a:t>from</a:t>
            </a:r>
            <a:r>
              <a:rPr lang="en-US" dirty="0" smtClean="0"/>
              <a:t> the </a:t>
            </a:r>
            <a:r>
              <a:rPr lang="en-US" b="1" dirty="0" smtClean="0"/>
              <a:t>river</a:t>
            </a:r>
            <a:r>
              <a:rPr lang="en-US" dirty="0" smtClean="0"/>
              <a:t>. </a:t>
            </a:r>
          </a:p>
          <a:p>
            <a:pPr marL="1397644" lvl="3" defTabSz="931763">
              <a:buFont typeface="Arial" pitchFamily="34" charset="0"/>
              <a:buChar char="•"/>
              <a:defRPr/>
            </a:pPr>
            <a:r>
              <a:rPr lang="en-US" dirty="0" smtClean="0"/>
              <a:t>This source of power is more mobile. </a:t>
            </a:r>
          </a:p>
          <a:p>
            <a:pPr marL="1397644" lvl="3" defTabSz="931763">
              <a:buFont typeface="Arial" pitchFamily="34" charset="0"/>
              <a:buChar char="•"/>
              <a:defRPr/>
            </a:pPr>
            <a:endParaRPr lang="en-US" dirty="0" smtClean="0"/>
          </a:p>
          <a:p>
            <a:pPr defTabSz="931763">
              <a:buFont typeface="Arial" pitchFamily="34" charset="0"/>
              <a:buChar char="•"/>
              <a:defRPr/>
            </a:pPr>
            <a:r>
              <a:rPr lang="en-US" dirty="0" smtClean="0"/>
              <a:t>Capitalists quickly replace their water frames with steam powered weaving and spinning machines. </a:t>
            </a:r>
          </a:p>
          <a:p>
            <a:pPr marL="465881" lvl="1" defTabSz="931763">
              <a:buFont typeface="Arial" pitchFamily="34" charset="0"/>
              <a:buChar char="•"/>
              <a:defRPr/>
            </a:pPr>
            <a:r>
              <a:rPr lang="en-US" dirty="0" smtClean="0"/>
              <a:t>The main business in England is still textile manufacturing and those owners are making more money than ever!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1"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checkerboard(across)">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checkerboard(across)">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 calcmode="lin" valueType="num">
                                      <p:cBhvr additive="base">
                                        <p:cTn id="7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fill="hold"/>
                                        <p:tgtEl>
                                          <p:spTgt spid="4"/>
                                        </p:tgtEl>
                                        <p:attrNameLst>
                                          <p:attrName>ppt_x</p:attrName>
                                        </p:attrNameLst>
                                      </p:cBhvr>
                                      <p:tavLst>
                                        <p:tav tm="0">
                                          <p:val>
                                            <p:strVal val="#ppt_x"/>
                                          </p:val>
                                        </p:tav>
                                        <p:tav tm="100000">
                                          <p:val>
                                            <p:strVal val="#ppt_x"/>
                                          </p:val>
                                        </p:tav>
                                      </p:tavLst>
                                    </p:anim>
                                    <p:anim calcmode="lin" valueType="num">
                                      <p:cBhvr additive="base">
                                        <p:cTn id="81" dur="500" fill="hold"/>
                                        <p:tgtEl>
                                          <p:spTgt spid="4"/>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fill="hold"/>
                                        <p:tgtEl>
                                          <p:spTgt spid="5"/>
                                        </p:tgtEl>
                                        <p:attrNameLst>
                                          <p:attrName>ppt_x</p:attrName>
                                        </p:attrNameLst>
                                      </p:cBhvr>
                                      <p:tavLst>
                                        <p:tav tm="0">
                                          <p:val>
                                            <p:strVal val="#ppt_x"/>
                                          </p:val>
                                        </p:tav>
                                        <p:tav tm="100000">
                                          <p:val>
                                            <p:strVal val="#ppt_x"/>
                                          </p:val>
                                        </p:tav>
                                      </p:tavLst>
                                    </p:anim>
                                    <p:anim calcmode="lin" valueType="num">
                                      <p:cBhvr additive="base">
                                        <p:cTn id="85" dur="500" fill="hold"/>
                                        <p:tgtEl>
                                          <p:spTgt spid="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fill="hold"/>
                                        <p:tgtEl>
                                          <p:spTgt spid="6"/>
                                        </p:tgtEl>
                                        <p:attrNameLst>
                                          <p:attrName>ppt_x</p:attrName>
                                        </p:attrNameLst>
                                      </p:cBhvr>
                                      <p:tavLst>
                                        <p:tav tm="0">
                                          <p:val>
                                            <p:strVal val="#ppt_x"/>
                                          </p:val>
                                        </p:tav>
                                        <p:tav tm="100000">
                                          <p:val>
                                            <p:strVal val="#ppt_x"/>
                                          </p:val>
                                        </p:tav>
                                      </p:tavLst>
                                    </p:anim>
                                    <p:anim calcmode="lin" valueType="num">
                                      <p:cBhvr additive="base">
                                        <p:cTn id="89" dur="500" fill="hold"/>
                                        <p:tgtEl>
                                          <p:spTgt spid="6"/>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additive="base">
                                        <p:cTn id="92" dur="500" fill="hold"/>
                                        <p:tgtEl>
                                          <p:spTgt spid="7"/>
                                        </p:tgtEl>
                                        <p:attrNameLst>
                                          <p:attrName>ppt_x</p:attrName>
                                        </p:attrNameLst>
                                      </p:cBhvr>
                                      <p:tavLst>
                                        <p:tav tm="0">
                                          <p:val>
                                            <p:strVal val="#ppt_x"/>
                                          </p:val>
                                        </p:tav>
                                        <p:tav tm="100000">
                                          <p:val>
                                            <p:strVal val="#ppt_x"/>
                                          </p:val>
                                        </p:tav>
                                      </p:tavLst>
                                    </p:anim>
                                    <p:anim calcmode="lin" valueType="num">
                                      <p:cBhvr additive="base">
                                        <p:cTn id="93" dur="500" fill="hold"/>
                                        <p:tgtEl>
                                          <p:spTgt spid="7"/>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 calcmode="lin" valueType="num">
                                      <p:cBhvr additive="base">
                                        <p:cTn id="96" dur="500" fill="hold"/>
                                        <p:tgtEl>
                                          <p:spTgt spid="8"/>
                                        </p:tgtEl>
                                        <p:attrNameLst>
                                          <p:attrName>ppt_x</p:attrName>
                                        </p:attrNameLst>
                                      </p:cBhvr>
                                      <p:tavLst>
                                        <p:tav tm="0">
                                          <p:val>
                                            <p:strVal val="#ppt_x"/>
                                          </p:val>
                                        </p:tav>
                                        <p:tav tm="100000">
                                          <p:val>
                                            <p:strVal val="#ppt_x"/>
                                          </p:val>
                                        </p:tav>
                                      </p:tavLst>
                                    </p:anim>
                                    <p:anim calcmode="lin" valueType="num">
                                      <p:cBhvr additive="base">
                                        <p:cTn id="97" dur="500" fill="hold"/>
                                        <p:tgtEl>
                                          <p:spTgt spid="8"/>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9"/>
                                        </p:tgtEl>
                                        <p:attrNameLst>
                                          <p:attrName>style.visibility</p:attrName>
                                        </p:attrNameLst>
                                      </p:cBhvr>
                                      <p:to>
                                        <p:strVal val="visible"/>
                                      </p:to>
                                    </p:set>
                                    <p:anim calcmode="lin" valueType="num">
                                      <p:cBhvr additive="base">
                                        <p:cTn id="100" dur="500" fill="hold"/>
                                        <p:tgtEl>
                                          <p:spTgt spid="9"/>
                                        </p:tgtEl>
                                        <p:attrNameLst>
                                          <p:attrName>ppt_x</p:attrName>
                                        </p:attrNameLst>
                                      </p:cBhvr>
                                      <p:tavLst>
                                        <p:tav tm="0">
                                          <p:val>
                                            <p:strVal val="#ppt_x"/>
                                          </p:val>
                                        </p:tav>
                                        <p:tav tm="100000">
                                          <p:val>
                                            <p:strVal val="#ppt_x"/>
                                          </p:val>
                                        </p:tav>
                                      </p:tavLst>
                                    </p:anim>
                                    <p:anim calcmode="lin" valueType="num">
                                      <p:cBhvr additive="base">
                                        <p:cTn id="10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1" animBg="1"/>
      <p:bldP spid="17" grpId="0" animBg="1"/>
      <p:bldP spid="19" grpId="0" animBg="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ndustrial Town"/>
          <p:cNvPicPr>
            <a:picLocks noGrp="1" noChangeAspect="1" noChangeArrowheads="1"/>
          </p:cNvPicPr>
          <p:nvPr>
            <p:ph idx="1"/>
          </p:nvPr>
        </p:nvPicPr>
        <p:blipFill>
          <a:blip r:embed="rId2" cstate="print">
            <a:lum bright="-6000" contrast="6000"/>
          </a:blip>
          <a:srcRect l="2666" t="10933" r="2644" b="4422"/>
          <a:stretch>
            <a:fillRect/>
          </a:stretch>
        </p:blipFill>
        <p:spPr bwMode="auto">
          <a:xfrm>
            <a:off x="457200" y="1024980"/>
            <a:ext cx="8324329" cy="5756820"/>
          </a:xfrm>
          <a:noFill/>
          <a:ln>
            <a:solidFill>
              <a:srgbClr val="003399"/>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229600" cy="685800"/>
          </a:xfrm>
        </p:spPr>
        <p:txBody>
          <a:bodyPr>
            <a:normAutofit fontScale="90000"/>
          </a:bodyPr>
          <a:lstStyle/>
          <a:p>
            <a:r>
              <a:rPr lang="en-US" b="1" dirty="0" smtClean="0"/>
              <a:t>Steam Engine</a:t>
            </a:r>
            <a:endParaRPr lang="en-US" b="1" dirty="0"/>
          </a:p>
        </p:txBody>
      </p:sp>
      <p:pic>
        <p:nvPicPr>
          <p:cNvPr id="7" name="Picture 5"/>
          <p:cNvPicPr>
            <a:picLocks noGrp="1" noChangeAspect="1" noChangeArrowheads="1"/>
          </p:cNvPicPr>
          <p:nvPr>
            <p:ph sz="half" idx="1"/>
          </p:nvPr>
        </p:nvPicPr>
        <p:blipFill>
          <a:blip r:embed="rId2" cstate="print">
            <a:lum bright="-6000" contrast="6000"/>
          </a:blip>
          <a:srcRect l="20891" r="21526"/>
          <a:stretch>
            <a:fillRect/>
          </a:stretch>
        </p:blipFill>
        <p:spPr bwMode="auto">
          <a:xfrm>
            <a:off x="76200" y="1277120"/>
            <a:ext cx="3962400" cy="5160898"/>
          </a:xfrm>
          <a:noFill/>
          <a:ln>
            <a:solidFill>
              <a:srgbClr val="003399"/>
            </a:solidFill>
            <a:miter lim="800000"/>
            <a:headEnd/>
            <a:tailEnd/>
          </a:ln>
        </p:spPr>
      </p:pic>
      <p:pic>
        <p:nvPicPr>
          <p:cNvPr id="10" name="Picture 5"/>
          <p:cNvPicPr>
            <a:picLocks noGrp="1" noChangeAspect="1" noChangeArrowheads="1"/>
          </p:cNvPicPr>
          <p:nvPr>
            <p:ph sz="half" idx="2"/>
          </p:nvPr>
        </p:nvPicPr>
        <p:blipFill>
          <a:blip r:embed="rId3" cstate="print">
            <a:lum contrast="6000"/>
          </a:blip>
          <a:srcRect/>
          <a:stretch>
            <a:fillRect/>
          </a:stretch>
        </p:blipFill>
        <p:spPr bwMode="auto">
          <a:xfrm>
            <a:off x="4114800" y="2686050"/>
            <a:ext cx="4953000" cy="3714750"/>
          </a:xfrm>
          <a:noFill/>
          <a:ln>
            <a:solidFill>
              <a:srgbClr val="003399"/>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066800"/>
          </a:xfrm>
        </p:spPr>
        <p:txBody>
          <a:bodyPr/>
          <a:lstStyle/>
          <a:p>
            <a:r>
              <a:rPr lang="en-US" b="1" dirty="0" smtClean="0"/>
              <a:t>Round 9:1815 C.E.</a:t>
            </a:r>
            <a:endParaRPr lang="en-US" b="1" dirty="0"/>
          </a:p>
        </p:txBody>
      </p:sp>
      <p:sp>
        <p:nvSpPr>
          <p:cNvPr id="3" name="Content Placeholder 2"/>
          <p:cNvSpPr>
            <a:spLocks noGrp="1"/>
          </p:cNvSpPr>
          <p:nvPr>
            <p:ph idx="1"/>
          </p:nvPr>
        </p:nvSpPr>
        <p:spPr>
          <a:xfrm>
            <a:off x="457200" y="2249424"/>
            <a:ext cx="2819400" cy="4325112"/>
          </a:xfrm>
        </p:spPr>
        <p:txBody>
          <a:bodyPr/>
          <a:lstStyle/>
          <a:p>
            <a:r>
              <a:rPr lang="en-US" dirty="0" smtClean="0"/>
              <a:t>Draw </a:t>
            </a:r>
          </a:p>
          <a:p>
            <a:pPr lvl="1"/>
            <a:r>
              <a:rPr lang="en-US" dirty="0" smtClean="0"/>
              <a:t>1 cemetery</a:t>
            </a:r>
            <a:endParaRPr lang="en-US" dirty="0"/>
          </a:p>
        </p:txBody>
      </p:sp>
      <p:sp>
        <p:nvSpPr>
          <p:cNvPr id="4" name="Rectangle 3"/>
          <p:cNvSpPr/>
          <p:nvPr/>
        </p:nvSpPr>
        <p:spPr>
          <a:xfrm>
            <a:off x="4267200" y="2667000"/>
            <a:ext cx="1219200" cy="6096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RIP</a:t>
            </a:r>
            <a:endParaRPr lang="en-US" sz="3200" b="1" dirty="0">
              <a:solidFill>
                <a:schemeClr val="tx1"/>
              </a:solidFill>
            </a:endParaRPr>
          </a:p>
        </p:txBody>
      </p:sp>
      <p:sp>
        <p:nvSpPr>
          <p:cNvPr id="5" name="TextBox 4"/>
          <p:cNvSpPr txBox="1"/>
          <p:nvPr/>
        </p:nvSpPr>
        <p:spPr>
          <a:xfrm>
            <a:off x="342900" y="1371600"/>
            <a:ext cx="8496300" cy="5170646"/>
          </a:xfrm>
          <a:prstGeom prst="rect">
            <a:avLst/>
          </a:prstGeom>
          <a:noFill/>
        </p:spPr>
        <p:txBody>
          <a:bodyPr wrap="square" rtlCol="0">
            <a:spAutoFit/>
          </a:bodyPr>
          <a:lstStyle/>
          <a:p>
            <a:pPr defTabSz="931763">
              <a:buFont typeface="Arial" pitchFamily="34" charset="0"/>
              <a:buChar char="•"/>
              <a:defRPr/>
            </a:pPr>
            <a:r>
              <a:rPr lang="en-US" sz="2200" b="1" i="1" u="sng" dirty="0" smtClean="0"/>
              <a:t>There is a great demand for coal </a:t>
            </a:r>
          </a:p>
          <a:p>
            <a:pPr defTabSz="931763">
              <a:buFont typeface="Arial" pitchFamily="34" charset="0"/>
              <a:buChar char="•"/>
              <a:defRPr/>
            </a:pPr>
            <a:r>
              <a:rPr lang="en-US" sz="2200" b="1" i="1" u="sng" dirty="0" smtClean="0"/>
              <a:t>Home-heating, fuel for the steam engines, for the production of iron.  </a:t>
            </a:r>
          </a:p>
          <a:p>
            <a:pPr marL="465881" lvl="1" defTabSz="931763">
              <a:buFont typeface="Arial" pitchFamily="34" charset="0"/>
              <a:buChar char="•"/>
              <a:defRPr/>
            </a:pPr>
            <a:endParaRPr lang="en-US" sz="2200" dirty="0" smtClean="0"/>
          </a:p>
          <a:p>
            <a:pPr defTabSz="931763">
              <a:buFont typeface="Arial" pitchFamily="34" charset="0"/>
              <a:buChar char="•"/>
              <a:defRPr/>
            </a:pPr>
            <a:r>
              <a:rPr lang="en-US" sz="2200" dirty="0" smtClean="0"/>
              <a:t>Although in the 1700’s coal miners were adults who worked in the winter to supplement their wages, in the 1800’s they are typically children between the ages of 8 and 14.  </a:t>
            </a:r>
          </a:p>
          <a:p>
            <a:pPr marL="465881" lvl="1" defTabSz="931763">
              <a:buFont typeface="Arial" pitchFamily="34" charset="0"/>
              <a:buChar char="•"/>
              <a:defRPr/>
            </a:pPr>
            <a:r>
              <a:rPr lang="en-US" sz="2200" dirty="0" smtClean="0"/>
              <a:t>The work is </a:t>
            </a:r>
            <a:r>
              <a:rPr lang="en-US" sz="2200" b="1" dirty="0" smtClean="0"/>
              <a:t>dangerous</a:t>
            </a:r>
            <a:r>
              <a:rPr lang="en-US" sz="2200" dirty="0" smtClean="0"/>
              <a:t> and </a:t>
            </a:r>
            <a:r>
              <a:rPr lang="en-US" sz="2200" b="1" dirty="0" smtClean="0"/>
              <a:t>unhealthy</a:t>
            </a:r>
            <a:r>
              <a:rPr lang="en-US" sz="2200" dirty="0" smtClean="0"/>
              <a:t>. </a:t>
            </a:r>
          </a:p>
          <a:p>
            <a:pPr marL="465881" lvl="1" defTabSz="931763">
              <a:buFont typeface="Arial" pitchFamily="34" charset="0"/>
              <a:buChar char="•"/>
              <a:defRPr/>
            </a:pPr>
            <a:r>
              <a:rPr lang="en-US" sz="2200" dirty="0" smtClean="0"/>
              <a:t>Children become victims of </a:t>
            </a:r>
            <a:r>
              <a:rPr lang="en-US" sz="2200" b="1" u="sng" dirty="0" smtClean="0"/>
              <a:t>black</a:t>
            </a:r>
            <a:r>
              <a:rPr lang="en-US" sz="2200" dirty="0" smtClean="0"/>
              <a:t> </a:t>
            </a:r>
            <a:r>
              <a:rPr lang="en-US" sz="2200" b="1" u="sng" dirty="0" smtClean="0"/>
              <a:t>lung</a:t>
            </a:r>
            <a:r>
              <a:rPr lang="en-US" sz="2200" dirty="0" smtClean="0"/>
              <a:t>, explosions, &amp; accidents. </a:t>
            </a:r>
          </a:p>
          <a:p>
            <a:pPr marL="465881" lvl="1" defTabSz="931763">
              <a:buFont typeface="Arial" pitchFamily="34" charset="0"/>
              <a:buChar char="•"/>
              <a:defRPr/>
            </a:pPr>
            <a:r>
              <a:rPr lang="en-US" sz="2200" dirty="0" smtClean="0"/>
              <a:t>Their growth is stunted as they spend their 14 hour day stooped over. </a:t>
            </a:r>
          </a:p>
          <a:p>
            <a:pPr marL="465881" lvl="1" defTabSz="931763">
              <a:buFont typeface="Arial" pitchFamily="34" charset="0"/>
              <a:buChar char="•"/>
              <a:defRPr/>
            </a:pPr>
            <a:r>
              <a:rPr lang="en-US" sz="2200" dirty="0" smtClean="0"/>
              <a:t>They are malnourished and unable to exercise or eat properly.  </a:t>
            </a:r>
          </a:p>
          <a:p>
            <a:pPr marL="465881" lvl="1" defTabSz="931763">
              <a:buFont typeface="Arial" pitchFamily="34" charset="0"/>
              <a:buChar char="•"/>
              <a:defRPr/>
            </a:pPr>
            <a:r>
              <a:rPr lang="en-US" sz="2200" dirty="0" smtClean="0"/>
              <a:t>Casualty rates go up.  </a:t>
            </a:r>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929" y="540608"/>
            <a:ext cx="8229600" cy="685800"/>
          </a:xfrm>
        </p:spPr>
        <p:txBody>
          <a:bodyPr>
            <a:normAutofit fontScale="90000"/>
          </a:bodyPr>
          <a:lstStyle/>
          <a:p>
            <a:r>
              <a:rPr lang="en-US" b="1" dirty="0" smtClean="0"/>
              <a:t>Working Conditions</a:t>
            </a:r>
            <a:endParaRPr lang="en-US" b="1" dirty="0"/>
          </a:p>
        </p:txBody>
      </p:sp>
      <p:pic>
        <p:nvPicPr>
          <p:cNvPr id="7" name="Picture 2" descr="manuel"/>
          <p:cNvPicPr>
            <a:picLocks noGrp="1" noChangeAspect="1" noChangeArrowheads="1"/>
          </p:cNvPicPr>
          <p:nvPr>
            <p:ph sz="half" idx="1"/>
          </p:nvPr>
        </p:nvPicPr>
        <p:blipFill>
          <a:blip r:embed="rId2" cstate="print"/>
          <a:srcRect/>
          <a:stretch>
            <a:fillRect/>
          </a:stretch>
        </p:blipFill>
        <p:spPr bwMode="auto">
          <a:xfrm>
            <a:off x="228600" y="1415103"/>
            <a:ext cx="7543800" cy="5214297"/>
          </a:xfrm>
          <a:prstGeom prst="rect">
            <a:avLst/>
          </a:prstGeom>
          <a:noFill/>
          <a:ln w="9525">
            <a:noFill/>
            <a:miter lim="800000"/>
            <a:headEnd/>
            <a:tailEnd/>
          </a:ln>
        </p:spPr>
      </p:pic>
      <p:pic>
        <p:nvPicPr>
          <p:cNvPr id="8" name="Picture 2" descr="hickok"/>
          <p:cNvPicPr>
            <a:picLocks noGrp="1" noChangeAspect="1" noChangeArrowheads="1"/>
          </p:cNvPicPr>
          <p:nvPr>
            <p:ph sz="half" idx="2"/>
          </p:nvPr>
        </p:nvPicPr>
        <p:blipFill>
          <a:blip r:embed="rId3" cstate="print"/>
          <a:srcRect/>
          <a:stretch>
            <a:fillRect/>
          </a:stretch>
        </p:blipFill>
        <p:spPr bwMode="auto">
          <a:xfrm>
            <a:off x="4343400" y="883508"/>
            <a:ext cx="4572000" cy="57458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200"/>
          </a:xfrm>
        </p:spPr>
        <p:txBody>
          <a:bodyPr/>
          <a:lstStyle/>
          <a:p>
            <a:pPr algn="ctr"/>
            <a:r>
              <a:rPr lang="en-US" b="1" dirty="0" smtClean="0"/>
              <a:t>An English Rural Village, 1700 C.E.</a:t>
            </a:r>
            <a:endParaRPr lang="en-US" b="1" dirty="0"/>
          </a:p>
        </p:txBody>
      </p:sp>
      <p:sp>
        <p:nvSpPr>
          <p:cNvPr id="3" name="Content Placeholder 2"/>
          <p:cNvSpPr>
            <a:spLocks noGrp="1"/>
          </p:cNvSpPr>
          <p:nvPr>
            <p:ph sz="half" idx="1"/>
          </p:nvPr>
        </p:nvSpPr>
        <p:spPr>
          <a:xfrm>
            <a:off x="0" y="1295400"/>
            <a:ext cx="4419600" cy="5562600"/>
          </a:xfrm>
        </p:spPr>
        <p:txBody>
          <a:bodyPr>
            <a:normAutofit/>
          </a:bodyPr>
          <a:lstStyle/>
          <a:p>
            <a:r>
              <a:rPr lang="en-US" dirty="0" smtClean="0"/>
              <a:t>Draw the following:</a:t>
            </a:r>
          </a:p>
          <a:p>
            <a:pPr lvl="1"/>
            <a:r>
              <a:rPr lang="en-US" dirty="0" smtClean="0"/>
              <a:t>River going West to East </a:t>
            </a:r>
          </a:p>
          <a:p>
            <a:pPr lvl="2"/>
            <a:r>
              <a:rPr lang="en-US" dirty="0" smtClean="0"/>
              <a:t>1 inch wide</a:t>
            </a:r>
          </a:p>
          <a:p>
            <a:pPr lvl="1"/>
            <a:r>
              <a:rPr lang="en-US" dirty="0" smtClean="0"/>
              <a:t>Bridge crossing the river</a:t>
            </a:r>
          </a:p>
          <a:p>
            <a:pPr lvl="1"/>
            <a:r>
              <a:rPr lang="en-US" dirty="0" smtClean="0"/>
              <a:t>A lot of trees! </a:t>
            </a:r>
          </a:p>
          <a:p>
            <a:pPr lvl="2"/>
            <a:r>
              <a:rPr lang="en-US" dirty="0" smtClean="0"/>
              <a:t>like 20</a:t>
            </a:r>
          </a:p>
          <a:p>
            <a:pPr lvl="1"/>
            <a:r>
              <a:rPr lang="en-US" dirty="0" smtClean="0"/>
              <a:t>4 Roads going in each direction</a:t>
            </a:r>
          </a:p>
          <a:p>
            <a:pPr lvl="1"/>
            <a:r>
              <a:rPr lang="en-US" dirty="0" smtClean="0"/>
              <a:t>1 Store to buy goods that cannot be produced at home</a:t>
            </a:r>
          </a:p>
          <a:p>
            <a:pPr lvl="1"/>
            <a:r>
              <a:rPr lang="en-US" dirty="0" smtClean="0"/>
              <a:t>10 Houses </a:t>
            </a:r>
          </a:p>
          <a:p>
            <a:pPr lvl="2"/>
            <a:r>
              <a:rPr lang="en-US" dirty="0" smtClean="0"/>
              <a:t>same size</a:t>
            </a:r>
          </a:p>
          <a:p>
            <a:pPr lvl="1"/>
            <a:r>
              <a:rPr lang="en-US" dirty="0" smtClean="0"/>
              <a:t>1 Church</a:t>
            </a:r>
          </a:p>
          <a:p>
            <a:pPr lvl="1"/>
            <a:r>
              <a:rPr lang="en-US" dirty="0" smtClean="0"/>
              <a:t>Commons Area </a:t>
            </a:r>
          </a:p>
          <a:p>
            <a:pPr lvl="2"/>
            <a:r>
              <a:rPr lang="en-US" dirty="0" smtClean="0"/>
              <a:t>3x3 inches</a:t>
            </a:r>
          </a:p>
          <a:p>
            <a:pPr lvl="1"/>
            <a:r>
              <a:rPr lang="en-US" dirty="0" smtClean="0"/>
              <a:t>1 Coal Mine</a:t>
            </a:r>
          </a:p>
          <a:p>
            <a:pPr lvl="1"/>
            <a:r>
              <a:rPr lang="en-US" dirty="0" smtClean="0"/>
              <a:t>1 Cemetery</a:t>
            </a:r>
            <a:endParaRPr lang="en-US" dirty="0"/>
          </a:p>
        </p:txBody>
      </p:sp>
      <p:sp>
        <p:nvSpPr>
          <p:cNvPr id="4" name="Rectangle 3"/>
          <p:cNvSpPr/>
          <p:nvPr/>
        </p:nvSpPr>
        <p:spPr>
          <a:xfrm>
            <a:off x="4343400" y="1752600"/>
            <a:ext cx="4572000" cy="441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343400" y="3657600"/>
            <a:ext cx="4572000" cy="0"/>
          </a:xfrm>
          <a:prstGeom prst="line">
            <a:avLst/>
          </a:prstGeom>
          <a:ln w="1746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0" y="3276600"/>
            <a:ext cx="0" cy="838200"/>
          </a:xfrm>
          <a:prstGeom prst="line">
            <a:avLst/>
          </a:prstGeom>
          <a:ln w="266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4876800" y="19812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8153400" y="44450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4876800" y="42672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4876800" y="27686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7480300" y="30734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a:off x="5740400" y="51054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5791200" y="28956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6223000" y="18669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7454900" y="44069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7772400" y="2133600"/>
            <a:ext cx="304800" cy="304800"/>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6858000" y="1752600"/>
            <a:ext cx="228600" cy="1524000"/>
          </a:xfrm>
          <a:prstGeom prst="line">
            <a:avLst/>
          </a:prstGeom>
          <a:ln w="196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27800" y="4114800"/>
            <a:ext cx="330200" cy="2057400"/>
          </a:xfrm>
          <a:prstGeom prst="line">
            <a:avLst/>
          </a:prstGeom>
          <a:ln w="196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629400" y="5410200"/>
            <a:ext cx="2286000" cy="266700"/>
          </a:xfrm>
          <a:prstGeom prst="line">
            <a:avLst/>
          </a:prstGeom>
          <a:ln w="196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343400" y="4914900"/>
            <a:ext cx="2349500" cy="0"/>
          </a:xfrm>
          <a:prstGeom prst="line">
            <a:avLst/>
          </a:prstGeom>
          <a:ln w="1968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Cube 27"/>
          <p:cNvSpPr/>
          <p:nvPr/>
        </p:nvSpPr>
        <p:spPr>
          <a:xfrm>
            <a:off x="8140700" y="4876800"/>
            <a:ext cx="609600" cy="361950"/>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ectangle 28"/>
          <p:cNvSpPr/>
          <p:nvPr/>
        </p:nvSpPr>
        <p:spPr>
          <a:xfrm>
            <a:off x="5448300" y="1943100"/>
            <a:ext cx="228600" cy="2286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4787900" y="2438400"/>
            <a:ext cx="228600" cy="2286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5181600" y="5772150"/>
            <a:ext cx="228600" cy="2286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p:cNvSpPr/>
          <p:nvPr/>
        </p:nvSpPr>
        <p:spPr>
          <a:xfrm>
            <a:off x="5892800" y="1943100"/>
            <a:ext cx="228600" cy="2286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p:cNvSpPr/>
          <p:nvPr/>
        </p:nvSpPr>
        <p:spPr>
          <a:xfrm>
            <a:off x="4445000" y="5772150"/>
            <a:ext cx="228600" cy="2286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p:cNvSpPr/>
          <p:nvPr/>
        </p:nvSpPr>
        <p:spPr>
          <a:xfrm>
            <a:off x="4800600" y="5791200"/>
            <a:ext cx="228600" cy="2286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8521700" y="1943100"/>
            <a:ext cx="228600" cy="2286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8166100" y="1943100"/>
            <a:ext cx="228600" cy="2286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p:cNvSpPr/>
          <p:nvPr/>
        </p:nvSpPr>
        <p:spPr>
          <a:xfrm>
            <a:off x="4457700" y="2438400"/>
            <a:ext cx="228600" cy="2286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Isosceles Triangle 37"/>
          <p:cNvSpPr/>
          <p:nvPr/>
        </p:nvSpPr>
        <p:spPr>
          <a:xfrm>
            <a:off x="4457700" y="2171700"/>
            <a:ext cx="2159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5181600" y="5524500"/>
            <a:ext cx="2159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4800600" y="2190750"/>
            <a:ext cx="2159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4800600" y="5524500"/>
            <a:ext cx="2159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4457700" y="5524500"/>
            <a:ext cx="2159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8534400" y="1676400"/>
            <a:ext cx="2159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8166100" y="1676400"/>
            <a:ext cx="2159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892800" y="1676400"/>
            <a:ext cx="2159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5435600" y="1676400"/>
            <a:ext cx="215900"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ross 46"/>
          <p:cNvSpPr/>
          <p:nvPr/>
        </p:nvSpPr>
        <p:spPr>
          <a:xfrm rot="5400000">
            <a:off x="6096000" y="4064000"/>
            <a:ext cx="355600" cy="330200"/>
          </a:xfrm>
          <a:prstGeom prst="plus">
            <a:avLst>
              <a:gd name="adj" fmla="val 48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ube 47"/>
          <p:cNvSpPr/>
          <p:nvPr/>
        </p:nvSpPr>
        <p:spPr>
          <a:xfrm>
            <a:off x="5956300" y="4349750"/>
            <a:ext cx="609600" cy="361950"/>
          </a:xfrm>
          <a:prstGeom prst="cub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9" name="Frame 48"/>
          <p:cNvSpPr/>
          <p:nvPr/>
        </p:nvSpPr>
        <p:spPr>
          <a:xfrm>
            <a:off x="8077200" y="2514600"/>
            <a:ext cx="838200" cy="990600"/>
          </a:xfrm>
          <a:prstGeom prst="frame">
            <a:avLst/>
          </a:prstGeom>
          <a:solidFill>
            <a:schemeClr val="accent4"/>
          </a:solidFill>
          <a:ln w="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hord 49"/>
          <p:cNvSpPr/>
          <p:nvPr/>
        </p:nvSpPr>
        <p:spPr>
          <a:xfrm rot="5953965">
            <a:off x="8321479" y="5806547"/>
            <a:ext cx="612393" cy="365745"/>
          </a:xfrm>
          <a:prstGeom prst="chor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ame 50"/>
          <p:cNvSpPr/>
          <p:nvPr/>
        </p:nvSpPr>
        <p:spPr>
          <a:xfrm>
            <a:off x="5295900" y="4406900"/>
            <a:ext cx="596900" cy="342900"/>
          </a:xfrm>
          <a:prstGeom prst="fra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5" name="TextBox 4"/>
          <p:cNvSpPr txBox="1"/>
          <p:nvPr/>
        </p:nvSpPr>
        <p:spPr>
          <a:xfrm>
            <a:off x="5494606" y="6298167"/>
            <a:ext cx="2565400" cy="369332"/>
          </a:xfrm>
          <a:prstGeom prst="rect">
            <a:avLst/>
          </a:prstGeom>
          <a:noFill/>
        </p:spPr>
        <p:txBody>
          <a:bodyPr wrap="square" rtlCol="0">
            <a:spAutoFit/>
          </a:bodyPr>
          <a:lstStyle/>
          <a:p>
            <a:pPr algn="ctr"/>
            <a:r>
              <a:rPr lang="en-US" i="1" dirty="0" smtClean="0">
                <a:solidFill>
                  <a:schemeClr val="accent1"/>
                </a:solidFill>
              </a:rPr>
              <a:t>Example ^</a:t>
            </a:r>
            <a:endParaRPr lang="en-US" i="1" dirty="0">
              <a:solidFill>
                <a:schemeClr val="accent1"/>
              </a:solidFill>
            </a:endParaRPr>
          </a:p>
        </p:txBody>
      </p:sp>
    </p:spTree>
    <p:extLst>
      <p:ext uri="{BB962C8B-B14F-4D97-AF65-F5344CB8AC3E}">
        <p14:creationId xmlns:p14="http://schemas.microsoft.com/office/powerpoint/2010/main" val="291187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
                                            <p:txEl>
                                              <p:pRg st="6" end="6"/>
                                            </p:txEl>
                                          </p:spTgt>
                                        </p:tgtEl>
                                        <p:attrNameLst>
                                          <p:attrName>style.visibility</p:attrName>
                                        </p:attrNameLst>
                                      </p:cBhvr>
                                      <p:to>
                                        <p:strVal val="visible"/>
                                      </p:to>
                                    </p:set>
                                    <p:anim calcmode="lin" valueType="num">
                                      <p:cBhvr additive="base">
                                        <p:cTn id="8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500" fill="hold"/>
                                        <p:tgtEl>
                                          <p:spTgt spid="21"/>
                                        </p:tgtEl>
                                        <p:attrNameLst>
                                          <p:attrName>ppt_x</p:attrName>
                                        </p:attrNameLst>
                                      </p:cBhvr>
                                      <p:tavLst>
                                        <p:tav tm="0">
                                          <p:val>
                                            <p:strVal val="#ppt_x"/>
                                          </p:val>
                                        </p:tav>
                                        <p:tav tm="100000">
                                          <p:val>
                                            <p:strVal val="#ppt_x"/>
                                          </p:val>
                                        </p:tav>
                                      </p:tavLst>
                                    </p:anim>
                                    <p:anim calcmode="lin" valueType="num">
                                      <p:cBhvr additive="base">
                                        <p:cTn id="102" dur="500" fill="hold"/>
                                        <p:tgtEl>
                                          <p:spTgt spid="2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3">
                                            <p:txEl>
                                              <p:pRg st="7" end="7"/>
                                            </p:txEl>
                                          </p:spTgt>
                                        </p:tgtEl>
                                        <p:attrNameLst>
                                          <p:attrName>style.visibility</p:attrName>
                                        </p:attrNameLst>
                                      </p:cBhvr>
                                      <p:to>
                                        <p:strVal val="visible"/>
                                      </p:to>
                                    </p:set>
                                    <p:anim calcmode="lin" valueType="num">
                                      <p:cBhvr additive="base">
                                        <p:cTn id="1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 calcmode="lin" valueType="num">
                                      <p:cBhvr additive="base">
                                        <p:cTn id="117" dur="500" fill="hold"/>
                                        <p:tgtEl>
                                          <p:spTgt spid="28"/>
                                        </p:tgtEl>
                                        <p:attrNameLst>
                                          <p:attrName>ppt_x</p:attrName>
                                        </p:attrNameLst>
                                      </p:cBhvr>
                                      <p:tavLst>
                                        <p:tav tm="0">
                                          <p:val>
                                            <p:strVal val="#ppt_x"/>
                                          </p:val>
                                        </p:tav>
                                        <p:tav tm="100000">
                                          <p:val>
                                            <p:strVal val="#ppt_x"/>
                                          </p:val>
                                        </p:tav>
                                      </p:tavLst>
                                    </p:anim>
                                    <p:anim calcmode="lin" valueType="num">
                                      <p:cBhvr additive="base">
                                        <p:cTn id="1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3">
                                            <p:txEl>
                                              <p:pRg st="8" end="8"/>
                                            </p:txEl>
                                          </p:spTgt>
                                        </p:tgtEl>
                                        <p:attrNameLst>
                                          <p:attrName>style.visibility</p:attrName>
                                        </p:attrNameLst>
                                      </p:cBhvr>
                                      <p:to>
                                        <p:strVal val="visible"/>
                                      </p:to>
                                    </p:set>
                                    <p:anim calcmode="lin" valueType="num">
                                      <p:cBhvr additive="base">
                                        <p:cTn id="1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3">
                                            <p:txEl>
                                              <p:pRg st="9" end="9"/>
                                            </p:txEl>
                                          </p:spTgt>
                                        </p:tgtEl>
                                        <p:attrNameLst>
                                          <p:attrName>style.visibility</p:attrName>
                                        </p:attrNameLst>
                                      </p:cBhvr>
                                      <p:to>
                                        <p:strVal val="visible"/>
                                      </p:to>
                                    </p:set>
                                    <p:anim calcmode="lin" valueType="num">
                                      <p:cBhvr additive="base">
                                        <p:cTn id="1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additive="base">
                                        <p:cTn id="133" dur="500" fill="hold"/>
                                        <p:tgtEl>
                                          <p:spTgt spid="40"/>
                                        </p:tgtEl>
                                        <p:attrNameLst>
                                          <p:attrName>ppt_x</p:attrName>
                                        </p:attrNameLst>
                                      </p:cBhvr>
                                      <p:tavLst>
                                        <p:tav tm="0">
                                          <p:val>
                                            <p:strVal val="#ppt_x"/>
                                          </p:val>
                                        </p:tav>
                                        <p:tav tm="100000">
                                          <p:val>
                                            <p:strVal val="#ppt_x"/>
                                          </p:val>
                                        </p:tav>
                                      </p:tavLst>
                                    </p:anim>
                                    <p:anim calcmode="lin" valueType="num">
                                      <p:cBhvr additive="base">
                                        <p:cTn id="134" dur="500" fill="hold"/>
                                        <p:tgtEl>
                                          <p:spTgt spid="40"/>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additive="base">
                                        <p:cTn id="137" dur="500" fill="hold"/>
                                        <p:tgtEl>
                                          <p:spTgt spid="38"/>
                                        </p:tgtEl>
                                        <p:attrNameLst>
                                          <p:attrName>ppt_x</p:attrName>
                                        </p:attrNameLst>
                                      </p:cBhvr>
                                      <p:tavLst>
                                        <p:tav tm="0">
                                          <p:val>
                                            <p:strVal val="#ppt_x"/>
                                          </p:val>
                                        </p:tav>
                                        <p:tav tm="100000">
                                          <p:val>
                                            <p:strVal val="#ppt_x"/>
                                          </p:val>
                                        </p:tav>
                                      </p:tavLst>
                                    </p:anim>
                                    <p:anim calcmode="lin" valueType="num">
                                      <p:cBhvr additive="base">
                                        <p:cTn id="138" dur="500" fill="hold"/>
                                        <p:tgtEl>
                                          <p:spTgt spid="3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 calcmode="lin" valueType="num">
                                      <p:cBhvr additive="base">
                                        <p:cTn id="141" dur="500" fill="hold"/>
                                        <p:tgtEl>
                                          <p:spTgt spid="37"/>
                                        </p:tgtEl>
                                        <p:attrNameLst>
                                          <p:attrName>ppt_x</p:attrName>
                                        </p:attrNameLst>
                                      </p:cBhvr>
                                      <p:tavLst>
                                        <p:tav tm="0">
                                          <p:val>
                                            <p:strVal val="#ppt_x"/>
                                          </p:val>
                                        </p:tav>
                                        <p:tav tm="100000">
                                          <p:val>
                                            <p:strVal val="#ppt_x"/>
                                          </p:val>
                                        </p:tav>
                                      </p:tavLst>
                                    </p:anim>
                                    <p:anim calcmode="lin" valueType="num">
                                      <p:cBhvr additive="base">
                                        <p:cTn id="142" dur="500" fill="hold"/>
                                        <p:tgtEl>
                                          <p:spTgt spid="37"/>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fill="hold"/>
                                        <p:tgtEl>
                                          <p:spTgt spid="30"/>
                                        </p:tgtEl>
                                        <p:attrNameLst>
                                          <p:attrName>ppt_x</p:attrName>
                                        </p:attrNameLst>
                                      </p:cBhvr>
                                      <p:tavLst>
                                        <p:tav tm="0">
                                          <p:val>
                                            <p:strVal val="#ppt_x"/>
                                          </p:val>
                                        </p:tav>
                                        <p:tav tm="100000">
                                          <p:val>
                                            <p:strVal val="#ppt_x"/>
                                          </p:val>
                                        </p:tav>
                                      </p:tavLst>
                                    </p:anim>
                                    <p:anim calcmode="lin" valueType="num">
                                      <p:cBhvr additive="base">
                                        <p:cTn id="146" dur="500" fill="hold"/>
                                        <p:tgtEl>
                                          <p:spTgt spid="3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29"/>
                                        </p:tgtEl>
                                        <p:attrNameLst>
                                          <p:attrName>style.visibility</p:attrName>
                                        </p:attrNameLst>
                                      </p:cBhvr>
                                      <p:to>
                                        <p:strVal val="visible"/>
                                      </p:to>
                                    </p:set>
                                    <p:anim calcmode="lin" valueType="num">
                                      <p:cBhvr additive="base">
                                        <p:cTn id="149" dur="500" fill="hold"/>
                                        <p:tgtEl>
                                          <p:spTgt spid="29"/>
                                        </p:tgtEl>
                                        <p:attrNameLst>
                                          <p:attrName>ppt_x</p:attrName>
                                        </p:attrNameLst>
                                      </p:cBhvr>
                                      <p:tavLst>
                                        <p:tav tm="0">
                                          <p:val>
                                            <p:strVal val="#ppt_x"/>
                                          </p:val>
                                        </p:tav>
                                        <p:tav tm="100000">
                                          <p:val>
                                            <p:strVal val="#ppt_x"/>
                                          </p:val>
                                        </p:tav>
                                      </p:tavLst>
                                    </p:anim>
                                    <p:anim calcmode="lin" valueType="num">
                                      <p:cBhvr additive="base">
                                        <p:cTn id="150" dur="500" fill="hold"/>
                                        <p:tgtEl>
                                          <p:spTgt spid="29"/>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46"/>
                                        </p:tgtEl>
                                        <p:attrNameLst>
                                          <p:attrName>style.visibility</p:attrName>
                                        </p:attrNameLst>
                                      </p:cBhvr>
                                      <p:to>
                                        <p:strVal val="visible"/>
                                      </p:to>
                                    </p:set>
                                    <p:anim calcmode="lin" valueType="num">
                                      <p:cBhvr additive="base">
                                        <p:cTn id="153" dur="500" fill="hold"/>
                                        <p:tgtEl>
                                          <p:spTgt spid="46"/>
                                        </p:tgtEl>
                                        <p:attrNameLst>
                                          <p:attrName>ppt_x</p:attrName>
                                        </p:attrNameLst>
                                      </p:cBhvr>
                                      <p:tavLst>
                                        <p:tav tm="0">
                                          <p:val>
                                            <p:strVal val="#ppt_x"/>
                                          </p:val>
                                        </p:tav>
                                        <p:tav tm="100000">
                                          <p:val>
                                            <p:strVal val="#ppt_x"/>
                                          </p:val>
                                        </p:tav>
                                      </p:tavLst>
                                    </p:anim>
                                    <p:anim calcmode="lin" valueType="num">
                                      <p:cBhvr additive="base">
                                        <p:cTn id="154" dur="500" fill="hold"/>
                                        <p:tgtEl>
                                          <p:spTgt spid="46"/>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45"/>
                                        </p:tgtEl>
                                        <p:attrNameLst>
                                          <p:attrName>style.visibility</p:attrName>
                                        </p:attrNameLst>
                                      </p:cBhvr>
                                      <p:to>
                                        <p:strVal val="visible"/>
                                      </p:to>
                                    </p:set>
                                    <p:anim calcmode="lin" valueType="num">
                                      <p:cBhvr additive="base">
                                        <p:cTn id="157" dur="500" fill="hold"/>
                                        <p:tgtEl>
                                          <p:spTgt spid="45"/>
                                        </p:tgtEl>
                                        <p:attrNameLst>
                                          <p:attrName>ppt_x</p:attrName>
                                        </p:attrNameLst>
                                      </p:cBhvr>
                                      <p:tavLst>
                                        <p:tav tm="0">
                                          <p:val>
                                            <p:strVal val="#ppt_x"/>
                                          </p:val>
                                        </p:tav>
                                        <p:tav tm="100000">
                                          <p:val>
                                            <p:strVal val="#ppt_x"/>
                                          </p:val>
                                        </p:tav>
                                      </p:tavLst>
                                    </p:anim>
                                    <p:anim calcmode="lin" valueType="num">
                                      <p:cBhvr additive="base">
                                        <p:cTn id="158" dur="500" fill="hold"/>
                                        <p:tgtEl>
                                          <p:spTgt spid="45"/>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32"/>
                                        </p:tgtEl>
                                        <p:attrNameLst>
                                          <p:attrName>style.visibility</p:attrName>
                                        </p:attrNameLst>
                                      </p:cBhvr>
                                      <p:to>
                                        <p:strVal val="visible"/>
                                      </p:to>
                                    </p:set>
                                    <p:anim calcmode="lin" valueType="num">
                                      <p:cBhvr additive="base">
                                        <p:cTn id="161" dur="500" fill="hold"/>
                                        <p:tgtEl>
                                          <p:spTgt spid="32"/>
                                        </p:tgtEl>
                                        <p:attrNameLst>
                                          <p:attrName>ppt_x</p:attrName>
                                        </p:attrNameLst>
                                      </p:cBhvr>
                                      <p:tavLst>
                                        <p:tav tm="0">
                                          <p:val>
                                            <p:strVal val="#ppt_x"/>
                                          </p:val>
                                        </p:tav>
                                        <p:tav tm="100000">
                                          <p:val>
                                            <p:strVal val="#ppt_x"/>
                                          </p:val>
                                        </p:tav>
                                      </p:tavLst>
                                    </p:anim>
                                    <p:anim calcmode="lin" valueType="num">
                                      <p:cBhvr additive="base">
                                        <p:cTn id="162" dur="500" fill="hold"/>
                                        <p:tgtEl>
                                          <p:spTgt spid="32"/>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additive="base">
                                        <p:cTn id="165" dur="500" fill="hold"/>
                                        <p:tgtEl>
                                          <p:spTgt spid="44"/>
                                        </p:tgtEl>
                                        <p:attrNameLst>
                                          <p:attrName>ppt_x</p:attrName>
                                        </p:attrNameLst>
                                      </p:cBhvr>
                                      <p:tavLst>
                                        <p:tav tm="0">
                                          <p:val>
                                            <p:strVal val="#ppt_x"/>
                                          </p:val>
                                        </p:tav>
                                        <p:tav tm="100000">
                                          <p:val>
                                            <p:strVal val="#ppt_x"/>
                                          </p:val>
                                        </p:tav>
                                      </p:tavLst>
                                    </p:anim>
                                    <p:anim calcmode="lin" valueType="num">
                                      <p:cBhvr additive="base">
                                        <p:cTn id="166" dur="500" fill="hold"/>
                                        <p:tgtEl>
                                          <p:spTgt spid="44"/>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additive="base">
                                        <p:cTn id="169" dur="500" fill="hold"/>
                                        <p:tgtEl>
                                          <p:spTgt spid="36"/>
                                        </p:tgtEl>
                                        <p:attrNameLst>
                                          <p:attrName>ppt_x</p:attrName>
                                        </p:attrNameLst>
                                      </p:cBhvr>
                                      <p:tavLst>
                                        <p:tav tm="0">
                                          <p:val>
                                            <p:strVal val="#ppt_x"/>
                                          </p:val>
                                        </p:tav>
                                        <p:tav tm="100000">
                                          <p:val>
                                            <p:strVal val="#ppt_x"/>
                                          </p:val>
                                        </p:tav>
                                      </p:tavLst>
                                    </p:anim>
                                    <p:anim calcmode="lin" valueType="num">
                                      <p:cBhvr additive="base">
                                        <p:cTn id="170" dur="500" fill="hold"/>
                                        <p:tgtEl>
                                          <p:spTgt spid="36"/>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43"/>
                                        </p:tgtEl>
                                        <p:attrNameLst>
                                          <p:attrName>style.visibility</p:attrName>
                                        </p:attrNameLst>
                                      </p:cBhvr>
                                      <p:to>
                                        <p:strVal val="visible"/>
                                      </p:to>
                                    </p:set>
                                    <p:anim calcmode="lin" valueType="num">
                                      <p:cBhvr additive="base">
                                        <p:cTn id="173" dur="500" fill="hold"/>
                                        <p:tgtEl>
                                          <p:spTgt spid="43"/>
                                        </p:tgtEl>
                                        <p:attrNameLst>
                                          <p:attrName>ppt_x</p:attrName>
                                        </p:attrNameLst>
                                      </p:cBhvr>
                                      <p:tavLst>
                                        <p:tav tm="0">
                                          <p:val>
                                            <p:strVal val="#ppt_x"/>
                                          </p:val>
                                        </p:tav>
                                        <p:tav tm="100000">
                                          <p:val>
                                            <p:strVal val="#ppt_x"/>
                                          </p:val>
                                        </p:tav>
                                      </p:tavLst>
                                    </p:anim>
                                    <p:anim calcmode="lin" valueType="num">
                                      <p:cBhvr additive="base">
                                        <p:cTn id="174" dur="500" fill="hold"/>
                                        <p:tgtEl>
                                          <p:spTgt spid="43"/>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35"/>
                                        </p:tgtEl>
                                        <p:attrNameLst>
                                          <p:attrName>style.visibility</p:attrName>
                                        </p:attrNameLst>
                                      </p:cBhvr>
                                      <p:to>
                                        <p:strVal val="visible"/>
                                      </p:to>
                                    </p:set>
                                    <p:anim calcmode="lin" valueType="num">
                                      <p:cBhvr additive="base">
                                        <p:cTn id="177" dur="500" fill="hold"/>
                                        <p:tgtEl>
                                          <p:spTgt spid="35"/>
                                        </p:tgtEl>
                                        <p:attrNameLst>
                                          <p:attrName>ppt_x</p:attrName>
                                        </p:attrNameLst>
                                      </p:cBhvr>
                                      <p:tavLst>
                                        <p:tav tm="0">
                                          <p:val>
                                            <p:strVal val="#ppt_x"/>
                                          </p:val>
                                        </p:tav>
                                        <p:tav tm="100000">
                                          <p:val>
                                            <p:strVal val="#ppt_x"/>
                                          </p:val>
                                        </p:tav>
                                      </p:tavLst>
                                    </p:anim>
                                    <p:anim calcmode="lin" valueType="num">
                                      <p:cBhvr additive="base">
                                        <p:cTn id="178" dur="500" fill="hold"/>
                                        <p:tgtEl>
                                          <p:spTgt spid="35"/>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42"/>
                                        </p:tgtEl>
                                        <p:attrNameLst>
                                          <p:attrName>style.visibility</p:attrName>
                                        </p:attrNameLst>
                                      </p:cBhvr>
                                      <p:to>
                                        <p:strVal val="visible"/>
                                      </p:to>
                                    </p:set>
                                    <p:anim calcmode="lin" valueType="num">
                                      <p:cBhvr additive="base">
                                        <p:cTn id="181" dur="500" fill="hold"/>
                                        <p:tgtEl>
                                          <p:spTgt spid="42"/>
                                        </p:tgtEl>
                                        <p:attrNameLst>
                                          <p:attrName>ppt_x</p:attrName>
                                        </p:attrNameLst>
                                      </p:cBhvr>
                                      <p:tavLst>
                                        <p:tav tm="0">
                                          <p:val>
                                            <p:strVal val="#ppt_x"/>
                                          </p:val>
                                        </p:tav>
                                        <p:tav tm="100000">
                                          <p:val>
                                            <p:strVal val="#ppt_x"/>
                                          </p:val>
                                        </p:tav>
                                      </p:tavLst>
                                    </p:anim>
                                    <p:anim calcmode="lin" valueType="num">
                                      <p:cBhvr additive="base">
                                        <p:cTn id="182" dur="500" fill="hold"/>
                                        <p:tgtEl>
                                          <p:spTgt spid="42"/>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33"/>
                                        </p:tgtEl>
                                        <p:attrNameLst>
                                          <p:attrName>style.visibility</p:attrName>
                                        </p:attrNameLst>
                                      </p:cBhvr>
                                      <p:to>
                                        <p:strVal val="visible"/>
                                      </p:to>
                                    </p:set>
                                    <p:anim calcmode="lin" valueType="num">
                                      <p:cBhvr additive="base">
                                        <p:cTn id="185" dur="500" fill="hold"/>
                                        <p:tgtEl>
                                          <p:spTgt spid="33"/>
                                        </p:tgtEl>
                                        <p:attrNameLst>
                                          <p:attrName>ppt_x</p:attrName>
                                        </p:attrNameLst>
                                      </p:cBhvr>
                                      <p:tavLst>
                                        <p:tav tm="0">
                                          <p:val>
                                            <p:strVal val="#ppt_x"/>
                                          </p:val>
                                        </p:tav>
                                        <p:tav tm="100000">
                                          <p:val>
                                            <p:strVal val="#ppt_x"/>
                                          </p:val>
                                        </p:tav>
                                      </p:tavLst>
                                    </p:anim>
                                    <p:anim calcmode="lin" valueType="num">
                                      <p:cBhvr additive="base">
                                        <p:cTn id="186" dur="500" fill="hold"/>
                                        <p:tgtEl>
                                          <p:spTgt spid="33"/>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41"/>
                                        </p:tgtEl>
                                        <p:attrNameLst>
                                          <p:attrName>style.visibility</p:attrName>
                                        </p:attrNameLst>
                                      </p:cBhvr>
                                      <p:to>
                                        <p:strVal val="visible"/>
                                      </p:to>
                                    </p:set>
                                    <p:anim calcmode="lin" valueType="num">
                                      <p:cBhvr additive="base">
                                        <p:cTn id="189" dur="500" fill="hold"/>
                                        <p:tgtEl>
                                          <p:spTgt spid="41"/>
                                        </p:tgtEl>
                                        <p:attrNameLst>
                                          <p:attrName>ppt_x</p:attrName>
                                        </p:attrNameLst>
                                      </p:cBhvr>
                                      <p:tavLst>
                                        <p:tav tm="0">
                                          <p:val>
                                            <p:strVal val="#ppt_x"/>
                                          </p:val>
                                        </p:tav>
                                        <p:tav tm="100000">
                                          <p:val>
                                            <p:strVal val="#ppt_x"/>
                                          </p:val>
                                        </p:tav>
                                      </p:tavLst>
                                    </p:anim>
                                    <p:anim calcmode="lin" valueType="num">
                                      <p:cBhvr additive="base">
                                        <p:cTn id="190" dur="500" fill="hold"/>
                                        <p:tgtEl>
                                          <p:spTgt spid="41"/>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 calcmode="lin" valueType="num">
                                      <p:cBhvr additive="base">
                                        <p:cTn id="193" dur="500" fill="hold"/>
                                        <p:tgtEl>
                                          <p:spTgt spid="34"/>
                                        </p:tgtEl>
                                        <p:attrNameLst>
                                          <p:attrName>ppt_x</p:attrName>
                                        </p:attrNameLst>
                                      </p:cBhvr>
                                      <p:tavLst>
                                        <p:tav tm="0">
                                          <p:val>
                                            <p:strVal val="#ppt_x"/>
                                          </p:val>
                                        </p:tav>
                                        <p:tav tm="100000">
                                          <p:val>
                                            <p:strVal val="#ppt_x"/>
                                          </p:val>
                                        </p:tav>
                                      </p:tavLst>
                                    </p:anim>
                                    <p:anim calcmode="lin" valueType="num">
                                      <p:cBhvr additive="base">
                                        <p:cTn id="194" dur="500" fill="hold"/>
                                        <p:tgtEl>
                                          <p:spTgt spid="34"/>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39"/>
                                        </p:tgtEl>
                                        <p:attrNameLst>
                                          <p:attrName>style.visibility</p:attrName>
                                        </p:attrNameLst>
                                      </p:cBhvr>
                                      <p:to>
                                        <p:strVal val="visible"/>
                                      </p:to>
                                    </p:set>
                                    <p:anim calcmode="lin" valueType="num">
                                      <p:cBhvr additive="base">
                                        <p:cTn id="197" dur="500" fill="hold"/>
                                        <p:tgtEl>
                                          <p:spTgt spid="39"/>
                                        </p:tgtEl>
                                        <p:attrNameLst>
                                          <p:attrName>ppt_x</p:attrName>
                                        </p:attrNameLst>
                                      </p:cBhvr>
                                      <p:tavLst>
                                        <p:tav tm="0">
                                          <p:val>
                                            <p:strVal val="#ppt_x"/>
                                          </p:val>
                                        </p:tav>
                                        <p:tav tm="100000">
                                          <p:val>
                                            <p:strVal val="#ppt_x"/>
                                          </p:val>
                                        </p:tav>
                                      </p:tavLst>
                                    </p:anim>
                                    <p:anim calcmode="lin" valueType="num">
                                      <p:cBhvr additive="base">
                                        <p:cTn id="198" dur="500" fill="hold"/>
                                        <p:tgtEl>
                                          <p:spTgt spid="39"/>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31"/>
                                        </p:tgtEl>
                                        <p:attrNameLst>
                                          <p:attrName>style.visibility</p:attrName>
                                        </p:attrNameLst>
                                      </p:cBhvr>
                                      <p:to>
                                        <p:strVal val="visible"/>
                                      </p:to>
                                    </p:set>
                                    <p:anim calcmode="lin" valueType="num">
                                      <p:cBhvr additive="base">
                                        <p:cTn id="201" dur="500" fill="hold"/>
                                        <p:tgtEl>
                                          <p:spTgt spid="31"/>
                                        </p:tgtEl>
                                        <p:attrNameLst>
                                          <p:attrName>ppt_x</p:attrName>
                                        </p:attrNameLst>
                                      </p:cBhvr>
                                      <p:tavLst>
                                        <p:tav tm="0">
                                          <p:val>
                                            <p:strVal val="#ppt_x"/>
                                          </p:val>
                                        </p:tav>
                                        <p:tav tm="100000">
                                          <p:val>
                                            <p:strVal val="#ppt_x"/>
                                          </p:val>
                                        </p:tav>
                                      </p:tavLst>
                                    </p:anim>
                                    <p:anim calcmode="lin" valueType="num">
                                      <p:cBhvr additive="base">
                                        <p:cTn id="20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3">
                                            <p:txEl>
                                              <p:pRg st="10" end="10"/>
                                            </p:txEl>
                                          </p:spTgt>
                                        </p:tgtEl>
                                        <p:attrNameLst>
                                          <p:attrName>style.visibility</p:attrName>
                                        </p:attrNameLst>
                                      </p:cBhvr>
                                      <p:to>
                                        <p:strVal val="visible"/>
                                      </p:to>
                                    </p:set>
                                    <p:anim calcmode="lin" valueType="num">
                                      <p:cBhvr additive="base">
                                        <p:cTn id="20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grpId="0" nodeType="clickEffect">
                                  <p:stCondLst>
                                    <p:cond delay="0"/>
                                  </p:stCondLst>
                                  <p:childTnLst>
                                    <p:set>
                                      <p:cBhvr>
                                        <p:cTn id="212" dur="1" fill="hold">
                                          <p:stCondLst>
                                            <p:cond delay="0"/>
                                          </p:stCondLst>
                                        </p:cTn>
                                        <p:tgtEl>
                                          <p:spTgt spid="48"/>
                                        </p:tgtEl>
                                        <p:attrNameLst>
                                          <p:attrName>style.visibility</p:attrName>
                                        </p:attrNameLst>
                                      </p:cBhvr>
                                      <p:to>
                                        <p:strVal val="visible"/>
                                      </p:to>
                                    </p:set>
                                    <p:anim calcmode="lin" valueType="num">
                                      <p:cBhvr additive="base">
                                        <p:cTn id="213" dur="500" fill="hold"/>
                                        <p:tgtEl>
                                          <p:spTgt spid="48"/>
                                        </p:tgtEl>
                                        <p:attrNameLst>
                                          <p:attrName>ppt_x</p:attrName>
                                        </p:attrNameLst>
                                      </p:cBhvr>
                                      <p:tavLst>
                                        <p:tav tm="0">
                                          <p:val>
                                            <p:strVal val="#ppt_x"/>
                                          </p:val>
                                        </p:tav>
                                        <p:tav tm="100000">
                                          <p:val>
                                            <p:strVal val="#ppt_x"/>
                                          </p:val>
                                        </p:tav>
                                      </p:tavLst>
                                    </p:anim>
                                    <p:anim calcmode="lin" valueType="num">
                                      <p:cBhvr additive="base">
                                        <p:cTn id="214" dur="500" fill="hold"/>
                                        <p:tgtEl>
                                          <p:spTgt spid="48"/>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additive="base">
                                        <p:cTn id="217" dur="500" fill="hold"/>
                                        <p:tgtEl>
                                          <p:spTgt spid="47"/>
                                        </p:tgtEl>
                                        <p:attrNameLst>
                                          <p:attrName>ppt_x</p:attrName>
                                        </p:attrNameLst>
                                      </p:cBhvr>
                                      <p:tavLst>
                                        <p:tav tm="0">
                                          <p:val>
                                            <p:strVal val="#ppt_x"/>
                                          </p:val>
                                        </p:tav>
                                        <p:tav tm="100000">
                                          <p:val>
                                            <p:strVal val="#ppt_x"/>
                                          </p:val>
                                        </p:tav>
                                      </p:tavLst>
                                    </p:anim>
                                    <p:anim calcmode="lin" valueType="num">
                                      <p:cBhvr additive="base">
                                        <p:cTn id="21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nodeType="clickEffect">
                                  <p:stCondLst>
                                    <p:cond delay="0"/>
                                  </p:stCondLst>
                                  <p:childTnLst>
                                    <p:set>
                                      <p:cBhvr>
                                        <p:cTn id="222" dur="1" fill="hold">
                                          <p:stCondLst>
                                            <p:cond delay="0"/>
                                          </p:stCondLst>
                                        </p:cTn>
                                        <p:tgtEl>
                                          <p:spTgt spid="3">
                                            <p:txEl>
                                              <p:pRg st="11" end="11"/>
                                            </p:txEl>
                                          </p:spTgt>
                                        </p:tgtEl>
                                        <p:attrNameLst>
                                          <p:attrName>style.visibility</p:attrName>
                                        </p:attrNameLst>
                                      </p:cBhvr>
                                      <p:to>
                                        <p:strVal val="visible"/>
                                      </p:to>
                                    </p:set>
                                    <p:anim calcmode="lin" valueType="num">
                                      <p:cBhvr additive="base">
                                        <p:cTn id="2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3">
                                            <p:txEl>
                                              <p:pRg st="12" end="12"/>
                                            </p:txEl>
                                          </p:spTgt>
                                        </p:tgtEl>
                                        <p:attrNameLst>
                                          <p:attrName>style.visibility</p:attrName>
                                        </p:attrNameLst>
                                      </p:cBhvr>
                                      <p:to>
                                        <p:strVal val="visible"/>
                                      </p:to>
                                    </p:set>
                                    <p:anim calcmode="lin" valueType="num">
                                      <p:cBhvr additive="base">
                                        <p:cTn id="22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2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49"/>
                                        </p:tgtEl>
                                        <p:attrNameLst>
                                          <p:attrName>style.visibility</p:attrName>
                                        </p:attrNameLst>
                                      </p:cBhvr>
                                      <p:to>
                                        <p:strVal val="visible"/>
                                      </p:to>
                                    </p:set>
                                    <p:anim calcmode="lin" valueType="num">
                                      <p:cBhvr additive="base">
                                        <p:cTn id="233" dur="500" fill="hold"/>
                                        <p:tgtEl>
                                          <p:spTgt spid="49"/>
                                        </p:tgtEl>
                                        <p:attrNameLst>
                                          <p:attrName>ppt_x</p:attrName>
                                        </p:attrNameLst>
                                      </p:cBhvr>
                                      <p:tavLst>
                                        <p:tav tm="0">
                                          <p:val>
                                            <p:strVal val="#ppt_x"/>
                                          </p:val>
                                        </p:tav>
                                        <p:tav tm="100000">
                                          <p:val>
                                            <p:strVal val="#ppt_x"/>
                                          </p:val>
                                        </p:tav>
                                      </p:tavLst>
                                    </p:anim>
                                    <p:anim calcmode="lin" valueType="num">
                                      <p:cBhvr additive="base">
                                        <p:cTn id="2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 presetClass="entr" presetSubtype="4" fill="hold" nodeType="clickEffect">
                                  <p:stCondLst>
                                    <p:cond delay="0"/>
                                  </p:stCondLst>
                                  <p:childTnLst>
                                    <p:set>
                                      <p:cBhvr>
                                        <p:cTn id="238" dur="1" fill="hold">
                                          <p:stCondLst>
                                            <p:cond delay="0"/>
                                          </p:stCondLst>
                                        </p:cTn>
                                        <p:tgtEl>
                                          <p:spTgt spid="3">
                                            <p:txEl>
                                              <p:pRg st="13" end="13"/>
                                            </p:txEl>
                                          </p:spTgt>
                                        </p:tgtEl>
                                        <p:attrNameLst>
                                          <p:attrName>style.visibility</p:attrName>
                                        </p:attrNameLst>
                                      </p:cBhvr>
                                      <p:to>
                                        <p:strVal val="visible"/>
                                      </p:to>
                                    </p:set>
                                    <p:anim calcmode="lin" valueType="num">
                                      <p:cBhvr additive="base">
                                        <p:cTn id="2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4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2" presetClass="entr" presetSubtype="4" fill="hold" grpId="0" nodeType="clickEffect">
                                  <p:stCondLst>
                                    <p:cond delay="0"/>
                                  </p:stCondLst>
                                  <p:childTnLst>
                                    <p:set>
                                      <p:cBhvr>
                                        <p:cTn id="244" dur="1" fill="hold">
                                          <p:stCondLst>
                                            <p:cond delay="0"/>
                                          </p:stCondLst>
                                        </p:cTn>
                                        <p:tgtEl>
                                          <p:spTgt spid="50"/>
                                        </p:tgtEl>
                                        <p:attrNameLst>
                                          <p:attrName>style.visibility</p:attrName>
                                        </p:attrNameLst>
                                      </p:cBhvr>
                                      <p:to>
                                        <p:strVal val="visible"/>
                                      </p:to>
                                    </p:set>
                                    <p:anim calcmode="lin" valueType="num">
                                      <p:cBhvr additive="base">
                                        <p:cTn id="245" dur="500" fill="hold"/>
                                        <p:tgtEl>
                                          <p:spTgt spid="50"/>
                                        </p:tgtEl>
                                        <p:attrNameLst>
                                          <p:attrName>ppt_x</p:attrName>
                                        </p:attrNameLst>
                                      </p:cBhvr>
                                      <p:tavLst>
                                        <p:tav tm="0">
                                          <p:val>
                                            <p:strVal val="#ppt_x"/>
                                          </p:val>
                                        </p:tav>
                                        <p:tav tm="100000">
                                          <p:val>
                                            <p:strVal val="#ppt_x"/>
                                          </p:val>
                                        </p:tav>
                                      </p:tavLst>
                                    </p:anim>
                                    <p:anim calcmode="lin" valueType="num">
                                      <p:cBhvr additive="base">
                                        <p:cTn id="24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2" presetClass="entr" presetSubtype="4" fill="hold" nodeType="clickEffect">
                                  <p:stCondLst>
                                    <p:cond delay="0"/>
                                  </p:stCondLst>
                                  <p:childTnLst>
                                    <p:set>
                                      <p:cBhvr>
                                        <p:cTn id="250" dur="1" fill="hold">
                                          <p:stCondLst>
                                            <p:cond delay="0"/>
                                          </p:stCondLst>
                                        </p:cTn>
                                        <p:tgtEl>
                                          <p:spTgt spid="3">
                                            <p:txEl>
                                              <p:pRg st="14" end="14"/>
                                            </p:txEl>
                                          </p:spTgt>
                                        </p:tgtEl>
                                        <p:attrNameLst>
                                          <p:attrName>style.visibility</p:attrName>
                                        </p:attrNameLst>
                                      </p:cBhvr>
                                      <p:to>
                                        <p:strVal val="visible"/>
                                      </p:to>
                                    </p:set>
                                    <p:anim calcmode="lin" valueType="num">
                                      <p:cBhvr additive="base">
                                        <p:cTn id="2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5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2" presetClass="entr" presetSubtype="4" fill="hold" grpId="0" nodeType="clickEffect">
                                  <p:stCondLst>
                                    <p:cond delay="0"/>
                                  </p:stCondLst>
                                  <p:childTnLst>
                                    <p:set>
                                      <p:cBhvr>
                                        <p:cTn id="256" dur="1" fill="hold">
                                          <p:stCondLst>
                                            <p:cond delay="0"/>
                                          </p:stCondLst>
                                        </p:cTn>
                                        <p:tgtEl>
                                          <p:spTgt spid="51"/>
                                        </p:tgtEl>
                                        <p:attrNameLst>
                                          <p:attrName>style.visibility</p:attrName>
                                        </p:attrNameLst>
                                      </p:cBhvr>
                                      <p:to>
                                        <p:strVal val="visible"/>
                                      </p:to>
                                    </p:set>
                                    <p:anim calcmode="lin" valueType="num">
                                      <p:cBhvr additive="base">
                                        <p:cTn id="257" dur="500" fill="hold"/>
                                        <p:tgtEl>
                                          <p:spTgt spid="51"/>
                                        </p:tgtEl>
                                        <p:attrNameLst>
                                          <p:attrName>ppt_x</p:attrName>
                                        </p:attrNameLst>
                                      </p:cBhvr>
                                      <p:tavLst>
                                        <p:tav tm="0">
                                          <p:val>
                                            <p:strVal val="#ppt_x"/>
                                          </p:val>
                                        </p:tav>
                                        <p:tav tm="100000">
                                          <p:val>
                                            <p:strVal val="#ppt_x"/>
                                          </p:val>
                                        </p:tav>
                                      </p:tavLst>
                                    </p:anim>
                                    <p:anim calcmode="lin" valueType="num">
                                      <p:cBhvr additive="base">
                                        <p:cTn id="25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beaumont"/>
          <p:cNvPicPr>
            <a:picLocks noGrp="1" noChangeAspect="1" noChangeArrowheads="1"/>
          </p:cNvPicPr>
          <p:nvPr>
            <p:ph sz="half" idx="1"/>
          </p:nvPr>
        </p:nvPicPr>
        <p:blipFill>
          <a:blip r:embed="rId2" cstate="print"/>
          <a:srcRect/>
          <a:stretch>
            <a:fillRect/>
          </a:stretch>
        </p:blipFill>
        <p:spPr bwMode="auto">
          <a:xfrm>
            <a:off x="185436" y="1372320"/>
            <a:ext cx="6901164" cy="5333280"/>
          </a:xfrm>
          <a:prstGeom prst="rect">
            <a:avLst/>
          </a:prstGeom>
          <a:noFill/>
          <a:ln w="9525">
            <a:noFill/>
            <a:miter lim="800000"/>
            <a:headEnd/>
            <a:tailEnd/>
          </a:ln>
        </p:spPr>
      </p:pic>
      <p:pic>
        <p:nvPicPr>
          <p:cNvPr id="10" name="Picture 2" descr="driver"/>
          <p:cNvPicPr>
            <a:picLocks noGrp="1" noChangeAspect="1" noChangeArrowheads="1"/>
          </p:cNvPicPr>
          <p:nvPr>
            <p:ph sz="half" idx="2"/>
          </p:nvPr>
        </p:nvPicPr>
        <p:blipFill>
          <a:blip r:embed="rId3" cstate="print"/>
          <a:srcRect/>
          <a:stretch>
            <a:fillRect/>
          </a:stretch>
        </p:blipFill>
        <p:spPr bwMode="auto">
          <a:xfrm>
            <a:off x="4724401" y="490070"/>
            <a:ext cx="4191000" cy="61694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Round 10:1820 C.E.</a:t>
            </a:r>
            <a:endParaRPr lang="en-US" b="1" dirty="0"/>
          </a:p>
        </p:txBody>
      </p:sp>
      <p:sp>
        <p:nvSpPr>
          <p:cNvPr id="3" name="Content Placeholder 2"/>
          <p:cNvSpPr>
            <a:spLocks noGrp="1"/>
          </p:cNvSpPr>
          <p:nvPr>
            <p:ph idx="1"/>
          </p:nvPr>
        </p:nvSpPr>
        <p:spPr>
          <a:xfrm>
            <a:off x="457200" y="2249424"/>
            <a:ext cx="4953000" cy="4325112"/>
          </a:xfrm>
        </p:spPr>
        <p:txBody>
          <a:bodyPr/>
          <a:lstStyle/>
          <a:p>
            <a:r>
              <a:rPr lang="en-US" dirty="0" smtClean="0"/>
              <a:t>Draw </a:t>
            </a:r>
          </a:p>
          <a:p>
            <a:pPr lvl="1"/>
            <a:r>
              <a:rPr lang="en-US" dirty="0" smtClean="0"/>
              <a:t>1 major Railroad line</a:t>
            </a:r>
          </a:p>
          <a:p>
            <a:pPr lvl="2"/>
            <a:r>
              <a:rPr lang="en-US" dirty="0" smtClean="0"/>
              <a:t>Connect your factory district to your coal mining regions!</a:t>
            </a:r>
            <a:endParaRPr lang="en-US" dirty="0"/>
          </a:p>
        </p:txBody>
      </p:sp>
      <p:cxnSp>
        <p:nvCxnSpPr>
          <p:cNvPr id="5" name="Straight Connector 4"/>
          <p:cNvCxnSpPr/>
          <p:nvPr/>
        </p:nvCxnSpPr>
        <p:spPr>
          <a:xfrm>
            <a:off x="5638800" y="3124200"/>
            <a:ext cx="2590800" cy="0"/>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55626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7912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0198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2484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4770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7056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1628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3914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7620000" y="31242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00" y="2057400"/>
            <a:ext cx="8153400" cy="3816429"/>
          </a:xfrm>
          <a:prstGeom prst="rect">
            <a:avLst/>
          </a:prstGeom>
          <a:noFill/>
        </p:spPr>
        <p:txBody>
          <a:bodyPr wrap="square" rtlCol="0">
            <a:spAutoFit/>
          </a:bodyPr>
          <a:lstStyle/>
          <a:p>
            <a:pPr defTabSz="931763">
              <a:buFont typeface="Arial" pitchFamily="34" charset="0"/>
              <a:buChar char="•"/>
              <a:defRPr/>
            </a:pPr>
            <a:r>
              <a:rPr lang="en-US" sz="2200" dirty="0" smtClean="0"/>
              <a:t>It is 1820—Five Years Later</a:t>
            </a:r>
          </a:p>
          <a:p>
            <a:pPr defTabSz="931763">
              <a:defRPr/>
            </a:pPr>
            <a:r>
              <a:rPr lang="en-US" sz="2200" dirty="0" smtClean="0"/>
              <a:t> </a:t>
            </a:r>
          </a:p>
          <a:p>
            <a:pPr defTabSz="931763">
              <a:buFont typeface="Arial" pitchFamily="34" charset="0"/>
              <a:buChar char="•"/>
              <a:defRPr/>
            </a:pPr>
            <a:r>
              <a:rPr lang="en-US" sz="2200" dirty="0" smtClean="0"/>
              <a:t>The existing canals and dirt roads cannot accommodate the heavy industrial traffic. </a:t>
            </a:r>
          </a:p>
          <a:p>
            <a:pPr marL="465881" lvl="1" defTabSz="931763">
              <a:buFont typeface="Arial" pitchFamily="34" charset="0"/>
              <a:buChar char="•"/>
              <a:defRPr/>
            </a:pPr>
            <a:r>
              <a:rPr lang="en-US" sz="2200" dirty="0" smtClean="0"/>
              <a:t>New experiments with transportation using the power of a steam engine are tried. </a:t>
            </a:r>
          </a:p>
          <a:p>
            <a:pPr marL="931763" lvl="2" defTabSz="931763">
              <a:buFont typeface="Arial" pitchFamily="34" charset="0"/>
              <a:buChar char="•"/>
              <a:defRPr/>
            </a:pPr>
            <a:r>
              <a:rPr lang="en-US" sz="2200" dirty="0" smtClean="0"/>
              <a:t>The most successful appears to be a steam engine that pulls a series of wagons or cars on an iron track.</a:t>
            </a:r>
          </a:p>
          <a:p>
            <a:pPr marL="931763" lvl="2" defTabSz="931763">
              <a:defRPr/>
            </a:pPr>
            <a:endParaRPr lang="en-US" sz="2200" dirty="0" smtClean="0"/>
          </a:p>
          <a:p>
            <a:pPr defTabSz="931763">
              <a:buFont typeface="Arial" pitchFamily="34" charset="0"/>
              <a:buChar char="•"/>
              <a:defRPr/>
            </a:pPr>
            <a:r>
              <a:rPr lang="en-US" sz="2200" dirty="0" smtClean="0"/>
              <a:t>The first </a:t>
            </a:r>
            <a:r>
              <a:rPr lang="en-US" sz="2200" b="1" u="sng" dirty="0" smtClean="0"/>
              <a:t>railroad</a:t>
            </a:r>
            <a:r>
              <a:rPr lang="en-US" sz="2200" dirty="0" smtClean="0"/>
              <a:t> is tested and proves to be quite effective.</a:t>
            </a:r>
          </a:p>
          <a:p>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5"/>
                                        </p:tgtEl>
                                        <p:attrNameLst>
                                          <p:attrName>ppt_x</p:attrName>
                                        </p:attrNameLst>
                                      </p:cBhvr>
                                      <p:tavLst>
                                        <p:tav tm="0">
                                          <p:val>
                                            <p:strVal val="ppt_x"/>
                                          </p:val>
                                        </p:tav>
                                        <p:tav tm="100000">
                                          <p:val>
                                            <p:strVal val="ppt_x"/>
                                          </p:val>
                                        </p:tav>
                                      </p:tavLst>
                                    </p:anim>
                                    <p:anim calcmode="lin" valueType="num">
                                      <p:cBhvr additive="base">
                                        <p:cTn id="13" dur="500"/>
                                        <p:tgtEl>
                                          <p:spTgt spid="25"/>
                                        </p:tgtEl>
                                        <p:attrNameLst>
                                          <p:attrName>ppt_y</p:attrName>
                                        </p:attrNameLst>
                                      </p:cBhvr>
                                      <p:tavLst>
                                        <p:tav tm="0">
                                          <p:val>
                                            <p:strVal val="ppt_y"/>
                                          </p:val>
                                        </p:tav>
                                        <p:tav tm="100000">
                                          <p:val>
                                            <p:strVal val="1+ppt_h/2"/>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ppt_x"/>
                                          </p:val>
                                        </p:tav>
                                        <p:tav tm="100000">
                                          <p:val>
                                            <p:strVal val="#ppt_x"/>
                                          </p:val>
                                        </p:tav>
                                      </p:tavLst>
                                    </p:anim>
                                    <p:anim calcmode="lin" valueType="num">
                                      <p:cBhvr additive="base">
                                        <p:cTn id="7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P spid="2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229600" cy="685800"/>
          </a:xfrm>
        </p:spPr>
        <p:txBody>
          <a:bodyPr>
            <a:normAutofit fontScale="90000"/>
          </a:bodyPr>
          <a:lstStyle/>
          <a:p>
            <a:r>
              <a:rPr lang="en-US" b="1" dirty="0" smtClean="0"/>
              <a:t>Steam Engine</a:t>
            </a:r>
            <a:endParaRPr lang="en-US" b="1" dirty="0"/>
          </a:p>
        </p:txBody>
      </p:sp>
      <p:pic>
        <p:nvPicPr>
          <p:cNvPr id="7" name="Picture 5"/>
          <p:cNvPicPr>
            <a:picLocks noGrp="1" noChangeAspect="1" noChangeArrowheads="1"/>
          </p:cNvPicPr>
          <p:nvPr>
            <p:ph sz="half" idx="1"/>
          </p:nvPr>
        </p:nvPicPr>
        <p:blipFill>
          <a:blip r:embed="rId2" cstate="print">
            <a:lum bright="-6000" contrast="6000"/>
          </a:blip>
          <a:srcRect l="20891" r="21526"/>
          <a:stretch>
            <a:fillRect/>
          </a:stretch>
        </p:blipFill>
        <p:spPr bwMode="auto">
          <a:xfrm>
            <a:off x="76200" y="1277120"/>
            <a:ext cx="3962400" cy="5160898"/>
          </a:xfrm>
          <a:noFill/>
          <a:ln>
            <a:solidFill>
              <a:srgbClr val="003399"/>
            </a:solidFill>
            <a:miter lim="800000"/>
            <a:headEnd/>
            <a:tailEnd/>
          </a:ln>
        </p:spPr>
      </p:pic>
      <p:pic>
        <p:nvPicPr>
          <p:cNvPr id="8" name="Picture 5"/>
          <p:cNvPicPr>
            <a:picLocks noGrp="1" noChangeAspect="1" noChangeArrowheads="1"/>
          </p:cNvPicPr>
          <p:nvPr>
            <p:ph sz="half" idx="2"/>
          </p:nvPr>
        </p:nvPicPr>
        <p:blipFill>
          <a:blip r:embed="rId3" cstate="print">
            <a:lum bright="-6000" contrast="6000"/>
          </a:blip>
          <a:srcRect/>
          <a:stretch>
            <a:fillRect/>
          </a:stretch>
        </p:blipFill>
        <p:spPr bwMode="auto">
          <a:xfrm>
            <a:off x="4114800" y="2667000"/>
            <a:ext cx="4978400" cy="3733800"/>
          </a:xfrm>
          <a:noFill/>
          <a:ln>
            <a:solidFill>
              <a:srgbClr val="003399"/>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3124200" cy="3810000"/>
          </a:xfrm>
        </p:spPr>
        <p:txBody>
          <a:bodyPr>
            <a:normAutofit/>
          </a:bodyPr>
          <a:lstStyle/>
          <a:p>
            <a:r>
              <a:rPr lang="en-US" dirty="0" smtClean="0"/>
              <a:t>“The Great Land Serpent”</a:t>
            </a:r>
            <a:endParaRPr lang="en-US" dirty="0"/>
          </a:p>
        </p:txBody>
      </p:sp>
      <p:pic>
        <p:nvPicPr>
          <p:cNvPr id="10" name="Picture 3" descr="cartoon-RR the great land serpent"/>
          <p:cNvPicPr>
            <a:picLocks noGrp="1" noChangeAspect="1" noChangeArrowheads="1"/>
          </p:cNvPicPr>
          <p:nvPr>
            <p:ph sz="half" idx="1"/>
          </p:nvPr>
        </p:nvPicPr>
        <p:blipFill>
          <a:blip r:embed="rId2" cstate="print">
            <a:lum bright="-6000" contrast="6000"/>
          </a:blip>
          <a:srcRect/>
          <a:stretch>
            <a:fillRect/>
          </a:stretch>
        </p:blipFill>
        <p:spPr bwMode="auto">
          <a:xfrm>
            <a:off x="3524358" y="381000"/>
            <a:ext cx="4552842" cy="6342221"/>
          </a:xfrm>
          <a:prstGeom prst="rect">
            <a:avLst/>
          </a:prstGeom>
          <a:noFill/>
          <a:ln w="9525">
            <a:solidFill>
              <a:srgbClr val="003399"/>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066800"/>
          </a:xfrm>
        </p:spPr>
        <p:txBody>
          <a:bodyPr/>
          <a:lstStyle/>
          <a:p>
            <a:r>
              <a:rPr lang="en-US" b="1" dirty="0" smtClean="0"/>
              <a:t>Round 11:1827 C.E.</a:t>
            </a:r>
            <a:endParaRPr lang="en-US" b="1" dirty="0"/>
          </a:p>
        </p:txBody>
      </p:sp>
      <p:sp>
        <p:nvSpPr>
          <p:cNvPr id="3" name="Content Placeholder 2"/>
          <p:cNvSpPr>
            <a:spLocks noGrp="1"/>
          </p:cNvSpPr>
          <p:nvPr>
            <p:ph idx="1"/>
          </p:nvPr>
        </p:nvSpPr>
        <p:spPr>
          <a:xfrm>
            <a:off x="457200" y="2249424"/>
            <a:ext cx="2438400" cy="4325112"/>
          </a:xfrm>
        </p:spPr>
        <p:txBody>
          <a:bodyPr/>
          <a:lstStyle/>
          <a:p>
            <a:r>
              <a:rPr lang="en-US" dirty="0" smtClean="0"/>
              <a:t>Draw</a:t>
            </a:r>
          </a:p>
          <a:p>
            <a:pPr lvl="1"/>
            <a:r>
              <a:rPr lang="en-US" dirty="0" smtClean="0"/>
              <a:t>1 jail </a:t>
            </a:r>
          </a:p>
          <a:p>
            <a:pPr lvl="1"/>
            <a:endParaRPr lang="en-US" dirty="0" smtClean="0"/>
          </a:p>
        </p:txBody>
      </p:sp>
      <p:sp>
        <p:nvSpPr>
          <p:cNvPr id="8" name="Rectangle 7"/>
          <p:cNvSpPr/>
          <p:nvPr/>
        </p:nvSpPr>
        <p:spPr>
          <a:xfrm>
            <a:off x="2819400" y="2438400"/>
            <a:ext cx="2057400" cy="1143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0" y="2667000"/>
            <a:ext cx="6858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62400" y="2667000"/>
            <a:ext cx="6858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rot="5400000">
            <a:off x="2895600" y="2895600"/>
            <a:ext cx="457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009900" y="2933700"/>
            <a:ext cx="533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rot="5400000">
            <a:off x="3181350" y="2876550"/>
            <a:ext cx="457200" cy="381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352800" y="2895600"/>
            <a:ext cx="457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848100" y="2895600"/>
            <a:ext cx="457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962400" y="2933700"/>
            <a:ext cx="5334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133850" y="2876550"/>
            <a:ext cx="457200" cy="3810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305300" y="2895600"/>
            <a:ext cx="457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1219200"/>
            <a:ext cx="8305800" cy="5355312"/>
          </a:xfrm>
          <a:prstGeom prst="rect">
            <a:avLst/>
          </a:prstGeom>
          <a:noFill/>
        </p:spPr>
        <p:txBody>
          <a:bodyPr wrap="square" rtlCol="0">
            <a:spAutoFit/>
          </a:bodyPr>
          <a:lstStyle/>
          <a:p>
            <a:pPr>
              <a:buFont typeface="Arial" pitchFamily="34" charset="0"/>
              <a:buNone/>
            </a:pPr>
            <a:r>
              <a:rPr lang="en-US" dirty="0" smtClean="0"/>
              <a:t>  </a:t>
            </a:r>
          </a:p>
          <a:p>
            <a:pPr>
              <a:buFont typeface="Arial" pitchFamily="34" charset="0"/>
              <a:buChar char="•"/>
            </a:pPr>
            <a:r>
              <a:rPr lang="en-US" dirty="0" smtClean="0"/>
              <a:t>This new “revolution” in transportation draws thousands of people to your community. </a:t>
            </a:r>
          </a:p>
          <a:p>
            <a:pPr lvl="1">
              <a:buFont typeface="Arial" pitchFamily="34" charset="0"/>
              <a:buChar char="•"/>
            </a:pPr>
            <a:r>
              <a:rPr lang="en-US" dirty="0" smtClean="0"/>
              <a:t>Soon there becomes a </a:t>
            </a:r>
            <a:r>
              <a:rPr lang="en-US" b="1" u="sng" dirty="0" smtClean="0"/>
              <a:t>surplus</a:t>
            </a:r>
            <a:r>
              <a:rPr lang="en-US" dirty="0" smtClean="0"/>
              <a:t> of workers. </a:t>
            </a:r>
          </a:p>
          <a:p>
            <a:pPr lvl="1">
              <a:buFont typeface="Arial" pitchFamily="34" charset="0"/>
              <a:buChar char="•"/>
            </a:pPr>
            <a:endParaRPr lang="en-US" dirty="0" smtClean="0"/>
          </a:p>
          <a:p>
            <a:pPr>
              <a:buFont typeface="Arial" pitchFamily="34" charset="0"/>
              <a:buChar char="•"/>
            </a:pPr>
            <a:r>
              <a:rPr lang="en-US" dirty="0" smtClean="0"/>
              <a:t>Capitalists who wish to ensure their profits decide to hire women and children over men </a:t>
            </a:r>
          </a:p>
          <a:p>
            <a:pPr lvl="1">
              <a:buFont typeface="Arial" pitchFamily="34" charset="0"/>
              <a:buChar char="•"/>
            </a:pPr>
            <a:r>
              <a:rPr lang="en-US" dirty="0" smtClean="0"/>
              <a:t>They will perform the same factory labor at one-half to one-quarter the price.  </a:t>
            </a:r>
          </a:p>
          <a:p>
            <a:pPr lvl="1">
              <a:buFont typeface="Arial" pitchFamily="34" charset="0"/>
              <a:buChar char="•"/>
            </a:pPr>
            <a:r>
              <a:rPr lang="en-US" dirty="0" smtClean="0"/>
              <a:t>More and more children leave their homes to work. </a:t>
            </a:r>
          </a:p>
          <a:p>
            <a:pPr lvl="1">
              <a:buFont typeface="Arial" pitchFamily="34" charset="0"/>
              <a:buChar char="•"/>
            </a:pPr>
            <a:r>
              <a:rPr lang="en-US" dirty="0" smtClean="0"/>
              <a:t>Men, many of whom are depressed, ashamed, and angry about their wives, and children toiling in factories (this went against common family values of the time) turn to crime and the social life of the pub. </a:t>
            </a:r>
          </a:p>
          <a:p>
            <a:pPr lvl="1">
              <a:buFont typeface="Arial" pitchFamily="34" charset="0"/>
              <a:buChar char="•"/>
            </a:pPr>
            <a:endParaRPr lang="en-US" dirty="0" smtClean="0"/>
          </a:p>
          <a:p>
            <a:pPr>
              <a:buFont typeface="Arial" pitchFamily="34" charset="0"/>
              <a:buChar char="•"/>
            </a:pPr>
            <a:r>
              <a:rPr lang="en-US" dirty="0" smtClean="0"/>
              <a:t>Family life that existed for hundreds of years in England is disrupted. </a:t>
            </a:r>
          </a:p>
          <a:p>
            <a:pPr lvl="1">
              <a:buFont typeface="Arial" pitchFamily="34" charset="0"/>
              <a:buChar char="•"/>
            </a:pPr>
            <a:r>
              <a:rPr lang="en-US" dirty="0" smtClean="0"/>
              <a:t>Family members seldom eat together or see each other.  </a:t>
            </a:r>
          </a:p>
          <a:p>
            <a:pPr marL="465881" lvl="1" defTabSz="931763">
              <a:buFont typeface="Arial" pitchFamily="34" charset="0"/>
              <a:buChar char="•"/>
              <a:defRPr/>
            </a:pPr>
            <a:r>
              <a:rPr lang="en-US" dirty="0" smtClean="0"/>
              <a:t>For the first time in England’s history, alcoholism appears in epidemic proportions.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8"/>
                                        </p:tgtEl>
                                        <p:attrNameLst>
                                          <p:attrName>ppt_x</p:attrName>
                                        </p:attrNameLst>
                                      </p:cBhvr>
                                      <p:tavLst>
                                        <p:tav tm="0">
                                          <p:val>
                                            <p:strVal val="ppt_x"/>
                                          </p:val>
                                        </p:tav>
                                        <p:tav tm="100000">
                                          <p:val>
                                            <p:strVal val="ppt_x"/>
                                          </p:val>
                                        </p:tav>
                                      </p:tavLst>
                                    </p:anim>
                                    <p:anim calcmode="lin" valueType="num">
                                      <p:cBhvr additive="base">
                                        <p:cTn id="13" dur="500"/>
                                        <p:tgtEl>
                                          <p:spTgt spid="18"/>
                                        </p:tgtEl>
                                        <p:attrNameLst>
                                          <p:attrName>ppt_y</p:attrName>
                                        </p:attrNameLst>
                                      </p:cBhvr>
                                      <p:tavLst>
                                        <p:tav tm="0">
                                          <p:val>
                                            <p:strVal val="ppt_y"/>
                                          </p:val>
                                        </p:tav>
                                        <p:tav tm="100000">
                                          <p:val>
                                            <p:strVal val="1+ppt_h/2"/>
                                          </p:val>
                                        </p:tav>
                                      </p:tavLst>
                                    </p:anim>
                                    <p:set>
                                      <p:cBhvr>
                                        <p:cTn id="14" dur="1" fill="hold">
                                          <p:stCondLst>
                                            <p:cond delay="499"/>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0" end="0"/>
                                            </p:txEl>
                                          </p:spTgt>
                                        </p:tgtEl>
                                        <p:attrNameLst>
                                          <p:attrName>style.visibility</p:attrName>
                                        </p:attrNameLst>
                                      </p:cBhvr>
                                      <p:to>
                                        <p:strVal val="visible"/>
                                      </p:to>
                                    </p:set>
                                    <p:anim calcmode="lin" valueType="num">
                                      <p:cBhvr additive="base">
                                        <p:cTn id="6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 calcmode="lin" valueType="num">
                                      <p:cBhvr additive="base">
                                        <p:cTn id="7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animBg="1"/>
      <p:bldP spid="9" grpId="0" animBg="1"/>
      <p:bldP spid="10" grpId="0" animBg="1"/>
      <p:bldP spid="18" grpId="0"/>
      <p:bldP spid="1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85800"/>
            <a:ext cx="8458200" cy="5632311"/>
          </a:xfrm>
          <a:prstGeom prst="rect">
            <a:avLst/>
          </a:prstGeom>
          <a:noFill/>
        </p:spPr>
        <p:txBody>
          <a:bodyPr wrap="square" rtlCol="0">
            <a:spAutoFit/>
          </a:bodyPr>
          <a:lstStyle/>
          <a:p>
            <a:pPr defTabSz="931763">
              <a:buFont typeface="Arial" pitchFamily="34" charset="0"/>
              <a:buChar char="•"/>
              <a:defRPr/>
            </a:pPr>
            <a:r>
              <a:rPr lang="en-US" dirty="0" smtClean="0"/>
              <a:t>Eleven Years Later</a:t>
            </a:r>
          </a:p>
          <a:p>
            <a:pPr defTabSz="931763">
              <a:buFont typeface="Arial" pitchFamily="34" charset="0"/>
              <a:buChar char="•"/>
              <a:defRPr/>
            </a:pPr>
            <a:r>
              <a:rPr lang="en-US" b="1" i="1" u="sng" dirty="0" smtClean="0"/>
              <a:t>The two predominant factories are textile and iron (steel).  </a:t>
            </a:r>
          </a:p>
          <a:p>
            <a:pPr marL="465881" lvl="1" defTabSz="931763">
              <a:buFont typeface="Arial" pitchFamily="34" charset="0"/>
              <a:buChar char="•"/>
              <a:defRPr/>
            </a:pPr>
            <a:r>
              <a:rPr lang="en-US" dirty="0" smtClean="0"/>
              <a:t>Working conditions in either of these two were appalling. </a:t>
            </a:r>
          </a:p>
          <a:p>
            <a:pPr marL="931763" lvl="2" defTabSz="931763">
              <a:buFont typeface="Arial" pitchFamily="34" charset="0"/>
              <a:buChar char="•"/>
              <a:defRPr/>
            </a:pPr>
            <a:r>
              <a:rPr lang="en-US" dirty="0" smtClean="0"/>
              <a:t>Many workers contacted the deadly factory fever or white lung disease. </a:t>
            </a:r>
          </a:p>
          <a:p>
            <a:pPr marL="1397644" lvl="3" defTabSz="931763">
              <a:buFont typeface="Arial" pitchFamily="34" charset="0"/>
              <a:buChar char="•"/>
              <a:defRPr/>
            </a:pPr>
            <a:r>
              <a:rPr lang="en-US" dirty="0" smtClean="0"/>
              <a:t>It was probably a variety of lung ailments: cancer, tuberculosis, emphysema, </a:t>
            </a:r>
            <a:r>
              <a:rPr lang="en-US" dirty="0" err="1" smtClean="0"/>
              <a:t>ect</a:t>
            </a:r>
            <a:r>
              <a:rPr lang="en-US" dirty="0" smtClean="0"/>
              <a:t>… </a:t>
            </a:r>
          </a:p>
          <a:p>
            <a:pPr marL="1397644" lvl="3" defTabSz="931763">
              <a:buFont typeface="Arial" pitchFamily="34" charset="0"/>
              <a:buChar char="•"/>
              <a:defRPr/>
            </a:pPr>
            <a:endParaRPr lang="en-US" dirty="0" smtClean="0"/>
          </a:p>
          <a:p>
            <a:pPr marL="931763" lvl="2" defTabSz="931763">
              <a:buFont typeface="Arial" pitchFamily="34" charset="0"/>
              <a:buChar char="•"/>
              <a:defRPr/>
            </a:pPr>
            <a:r>
              <a:rPr lang="en-US" dirty="0" smtClean="0"/>
              <a:t>Other workers were injured on the job in factory accidents.  </a:t>
            </a:r>
          </a:p>
          <a:p>
            <a:pPr marL="1397644" lvl="3" defTabSz="931763">
              <a:buFont typeface="Arial" pitchFamily="34" charset="0"/>
              <a:buChar char="•"/>
              <a:defRPr/>
            </a:pPr>
            <a:r>
              <a:rPr lang="en-US" dirty="0" smtClean="0"/>
              <a:t>There were no protective railings around huge moving mechanical parts of machinery. </a:t>
            </a:r>
          </a:p>
          <a:p>
            <a:pPr marL="1397644" lvl="3" defTabSz="931763">
              <a:buFont typeface="Arial" pitchFamily="34" charset="0"/>
              <a:buChar char="•"/>
              <a:defRPr/>
            </a:pPr>
            <a:r>
              <a:rPr lang="en-US" dirty="0" smtClean="0"/>
              <a:t>Children, weakened from lack of proper sleep or diet, stumbled into machinery and were mutilated.  </a:t>
            </a:r>
          </a:p>
          <a:p>
            <a:pPr marL="1397644" lvl="3" defTabSz="931763">
              <a:buFont typeface="Arial" pitchFamily="34" charset="0"/>
              <a:buChar char="•"/>
              <a:defRPr/>
            </a:pPr>
            <a:r>
              <a:rPr lang="en-US" dirty="0" smtClean="0"/>
              <a:t>Women with long hair could be undone and was often caught in moving machinery.  </a:t>
            </a:r>
          </a:p>
          <a:p>
            <a:pPr marL="1397644" lvl="3" defTabSz="931763">
              <a:buFont typeface="Arial" pitchFamily="34" charset="0"/>
              <a:buChar char="•"/>
              <a:defRPr/>
            </a:pPr>
            <a:endParaRPr lang="en-US" dirty="0" smtClean="0"/>
          </a:p>
          <a:p>
            <a:pPr marL="931763" lvl="2" defTabSz="931763">
              <a:buFont typeface="Arial" pitchFamily="34" charset="0"/>
              <a:buChar char="•"/>
              <a:defRPr/>
            </a:pPr>
            <a:r>
              <a:rPr lang="en-US" dirty="0" smtClean="0"/>
              <a:t>Regardless, if you were unable to work, you were fired. </a:t>
            </a:r>
          </a:p>
          <a:p>
            <a:pPr marL="1397644" lvl="3" defTabSz="931763">
              <a:buFont typeface="Arial" pitchFamily="34" charset="0"/>
              <a:buChar char="•"/>
              <a:defRPr/>
            </a:pPr>
            <a:r>
              <a:rPr lang="en-US" dirty="0" smtClean="0"/>
              <a:t>There was no health insurance. </a:t>
            </a:r>
          </a:p>
          <a:p>
            <a:pPr marL="1397644" lvl="3" defTabSz="931763">
              <a:buFont typeface="Arial" pitchFamily="34" charset="0"/>
              <a:buChar char="•"/>
              <a:defRPr/>
            </a:pPr>
            <a:r>
              <a:rPr lang="en-US" dirty="0" smtClean="0"/>
              <a:t>There was always a daily line of unemployed workers waiting to fill vacant jobs. </a:t>
            </a:r>
          </a:p>
          <a:p>
            <a:endParaRPr lang="en-US" dirty="0"/>
          </a:p>
        </p:txBody>
      </p:sp>
      <p:sp>
        <p:nvSpPr>
          <p:cNvPr id="2" name="Title 1"/>
          <p:cNvSpPr>
            <a:spLocks noGrp="1"/>
          </p:cNvSpPr>
          <p:nvPr>
            <p:ph type="title"/>
          </p:nvPr>
        </p:nvSpPr>
        <p:spPr/>
        <p:txBody>
          <a:bodyPr/>
          <a:lstStyle/>
          <a:p>
            <a:r>
              <a:rPr lang="en-US" b="1" dirty="0" smtClean="0"/>
              <a:t>Round 12: 1828 C.E.</a:t>
            </a:r>
            <a:endParaRPr lang="en-US" b="1" dirty="0"/>
          </a:p>
        </p:txBody>
      </p:sp>
      <p:sp>
        <p:nvSpPr>
          <p:cNvPr id="3" name="Content Placeholder 2"/>
          <p:cNvSpPr>
            <a:spLocks noGrp="1"/>
          </p:cNvSpPr>
          <p:nvPr>
            <p:ph idx="1"/>
          </p:nvPr>
        </p:nvSpPr>
        <p:spPr>
          <a:xfrm>
            <a:off x="457200" y="2249424"/>
            <a:ext cx="2971800" cy="4325112"/>
          </a:xfrm>
        </p:spPr>
        <p:txBody>
          <a:bodyPr/>
          <a:lstStyle/>
          <a:p>
            <a:r>
              <a:rPr lang="en-US" dirty="0" smtClean="0"/>
              <a:t>Draw</a:t>
            </a:r>
          </a:p>
          <a:p>
            <a:pPr lvl="1"/>
            <a:r>
              <a:rPr lang="en-US" dirty="0" smtClean="0"/>
              <a:t>2 hospitals</a:t>
            </a:r>
          </a:p>
          <a:p>
            <a:pPr lvl="1"/>
            <a:endParaRPr lang="en-US" dirty="0" smtClean="0"/>
          </a:p>
          <a:p>
            <a:pPr lvl="1"/>
            <a:endParaRPr lang="en-US" dirty="0" smtClean="0"/>
          </a:p>
          <a:p>
            <a:pPr lvl="1"/>
            <a:r>
              <a:rPr lang="en-US" dirty="0" smtClean="0"/>
              <a:t>1 cemetery</a:t>
            </a:r>
            <a:endParaRPr lang="en-US" dirty="0"/>
          </a:p>
        </p:txBody>
      </p:sp>
      <p:sp>
        <p:nvSpPr>
          <p:cNvPr id="4" name="Rectangle 3"/>
          <p:cNvSpPr/>
          <p:nvPr/>
        </p:nvSpPr>
        <p:spPr>
          <a:xfrm>
            <a:off x="3657600" y="2286000"/>
            <a:ext cx="1600200" cy="1219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ross 4"/>
          <p:cNvSpPr/>
          <p:nvPr/>
        </p:nvSpPr>
        <p:spPr>
          <a:xfrm>
            <a:off x="4038600" y="2514600"/>
            <a:ext cx="838200" cy="762000"/>
          </a:xfrm>
          <a:prstGeom prst="plus">
            <a:avLst>
              <a:gd name="adj" fmla="val 34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7600" y="3962400"/>
            <a:ext cx="1219200" cy="6096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RIP</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Round 13: 1840 C.E.</a:t>
            </a:r>
            <a:endParaRPr lang="en-US" b="1" dirty="0"/>
          </a:p>
        </p:txBody>
      </p:sp>
      <p:sp>
        <p:nvSpPr>
          <p:cNvPr id="3" name="Content Placeholder 2"/>
          <p:cNvSpPr>
            <a:spLocks noGrp="1"/>
          </p:cNvSpPr>
          <p:nvPr>
            <p:ph idx="1"/>
          </p:nvPr>
        </p:nvSpPr>
        <p:spPr/>
        <p:txBody>
          <a:bodyPr/>
          <a:lstStyle/>
          <a:p>
            <a:r>
              <a:rPr lang="en-US" dirty="0" smtClean="0"/>
              <a:t>Draw</a:t>
            </a:r>
          </a:p>
          <a:p>
            <a:pPr lvl="1"/>
            <a:r>
              <a:rPr lang="en-US" dirty="0" smtClean="0"/>
              <a:t>1 Railroad line</a:t>
            </a:r>
          </a:p>
          <a:p>
            <a:pPr lvl="1"/>
            <a:r>
              <a:rPr lang="en-US" dirty="0"/>
              <a:t>3</a:t>
            </a:r>
            <a:r>
              <a:rPr lang="en-US" dirty="0" smtClean="0"/>
              <a:t> Factories w/ smoke</a:t>
            </a:r>
          </a:p>
          <a:p>
            <a:pPr lvl="1"/>
            <a:endParaRPr lang="en-US" dirty="0"/>
          </a:p>
        </p:txBody>
      </p:sp>
      <p:cxnSp>
        <p:nvCxnSpPr>
          <p:cNvPr id="4" name="Straight Connector 3"/>
          <p:cNvCxnSpPr/>
          <p:nvPr/>
        </p:nvCxnSpPr>
        <p:spPr>
          <a:xfrm>
            <a:off x="4343400" y="2895600"/>
            <a:ext cx="2590800" cy="0"/>
          </a:xfrm>
          <a:prstGeom prst="line">
            <a:avLst/>
          </a:prstGeom>
          <a:ln w="127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42672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4958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7244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9530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1816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4102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6388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8674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0960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324600" y="2895600"/>
            <a:ext cx="762000"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3900" y="1398925"/>
            <a:ext cx="7696200" cy="3477875"/>
          </a:xfrm>
          <a:prstGeom prst="rect">
            <a:avLst/>
          </a:prstGeom>
          <a:noFill/>
        </p:spPr>
        <p:txBody>
          <a:bodyPr wrap="square" rtlCol="0">
            <a:spAutoFit/>
          </a:bodyPr>
          <a:lstStyle/>
          <a:p>
            <a:pPr defTabSz="931763">
              <a:buFont typeface="Arial" pitchFamily="34" charset="0"/>
              <a:buChar char="•"/>
              <a:defRPr/>
            </a:pPr>
            <a:r>
              <a:rPr lang="en-US" sz="2200" dirty="0" smtClean="0"/>
              <a:t>Two years later</a:t>
            </a:r>
          </a:p>
          <a:p>
            <a:pPr defTabSz="931763">
              <a:buFont typeface="Arial" pitchFamily="34" charset="0"/>
              <a:buChar char="•"/>
              <a:defRPr/>
            </a:pPr>
            <a:endParaRPr lang="en-US" sz="2200" dirty="0" smtClean="0"/>
          </a:p>
          <a:p>
            <a:pPr defTabSz="931763">
              <a:buFont typeface="Arial" pitchFamily="34" charset="0"/>
              <a:buChar char="•"/>
              <a:defRPr/>
            </a:pPr>
            <a:r>
              <a:rPr lang="en-US" sz="2200" dirty="0" smtClean="0"/>
              <a:t>The need for quicker transportation grows.</a:t>
            </a:r>
          </a:p>
          <a:p>
            <a:pPr lvl="1" defTabSz="931763">
              <a:buFont typeface="Arial" pitchFamily="34" charset="0"/>
              <a:buChar char="•"/>
              <a:defRPr/>
            </a:pPr>
            <a:r>
              <a:rPr lang="en-US" sz="2200" dirty="0" smtClean="0"/>
              <a:t>Coal, iron, finished products, &amp; raw materials must all be transported from one area of England to another.</a:t>
            </a:r>
          </a:p>
          <a:p>
            <a:pPr defTabSz="931763">
              <a:buFont typeface="Arial" pitchFamily="34" charset="0"/>
              <a:buChar char="•"/>
              <a:defRPr/>
            </a:pPr>
            <a:endParaRPr lang="en-US" sz="2200" dirty="0" smtClean="0"/>
          </a:p>
          <a:p>
            <a:pPr defTabSz="931763">
              <a:buFont typeface="Arial" pitchFamily="34" charset="0"/>
              <a:buChar char="•"/>
              <a:defRPr/>
            </a:pPr>
            <a:r>
              <a:rPr lang="en-US" sz="2200" b="1" i="1" u="sng" dirty="0" smtClean="0"/>
              <a:t>The ‘Second Industrial Revolution’ led to new methods in the production of steel, chemicals, electricity &amp; precision machinery!</a:t>
            </a:r>
          </a:p>
          <a:p>
            <a:endParaRPr lang="en-US" sz="2200" dirty="0"/>
          </a:p>
        </p:txBody>
      </p:sp>
      <p:sp>
        <p:nvSpPr>
          <p:cNvPr id="16" name="Rectangle 15"/>
          <p:cNvSpPr/>
          <p:nvPr/>
        </p:nvSpPr>
        <p:spPr>
          <a:xfrm>
            <a:off x="5334000" y="4419601"/>
            <a:ext cx="2159000" cy="91439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0" y="4114801"/>
            <a:ext cx="304800" cy="34289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73486" y="4686303"/>
            <a:ext cx="370114" cy="3428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248400" y="4686303"/>
            <a:ext cx="370114" cy="3428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34200" y="4686303"/>
            <a:ext cx="370114" cy="3428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6858000" y="3657601"/>
            <a:ext cx="555171" cy="266698"/>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7315200" y="3276601"/>
            <a:ext cx="370114" cy="228598"/>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7696200" y="3429001"/>
            <a:ext cx="370114" cy="228598"/>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additive="base">
                                        <p:cTn id="99" dur="500" fill="hold"/>
                                        <p:tgtEl>
                                          <p:spTgt spid="17"/>
                                        </p:tgtEl>
                                        <p:attrNameLst>
                                          <p:attrName>ppt_x</p:attrName>
                                        </p:attrNameLst>
                                      </p:cBhvr>
                                      <p:tavLst>
                                        <p:tav tm="0">
                                          <p:val>
                                            <p:strVal val="#ppt_x"/>
                                          </p:val>
                                        </p:tav>
                                        <p:tav tm="100000">
                                          <p:val>
                                            <p:strVal val="#ppt_x"/>
                                          </p:val>
                                        </p:tav>
                                      </p:tavLst>
                                    </p:anim>
                                    <p:anim calcmode="lin" valueType="num">
                                      <p:cBhvr additive="base">
                                        <p:cTn id="10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checkerboard(across)">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5" presetClass="entr" presetSubtype="1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checkerboard(across)">
                                      <p:cBhvr>
                                        <p:cTn id="110" dur="500"/>
                                        <p:tgtEl>
                                          <p:spTgt spid="22"/>
                                        </p:tgtEl>
                                      </p:cBhvr>
                                    </p:animEffect>
                                  </p:childTnLst>
                                </p:cTn>
                              </p:par>
                            </p:childTnLst>
                          </p:cTn>
                        </p:par>
                      </p:childTnLst>
                    </p:cTn>
                  </p:par>
                  <p:par>
                    <p:cTn id="111" fill="hold">
                      <p:stCondLst>
                        <p:cond delay="indefinite"/>
                      </p:stCondLst>
                      <p:childTnLst>
                        <p:par>
                          <p:cTn id="112" fill="hold">
                            <p:stCondLst>
                              <p:cond delay="0"/>
                            </p:stCondLst>
                            <p:childTnLst>
                              <p:par>
                                <p:cTn id="113" presetID="5" presetClass="entr" presetSubtype="10" fill="hold" grpId="0"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checkerboard(across)">
                                      <p:cBhvr>
                                        <p:cTn id="1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p:bldP spid="15" grpId="1"/>
      <p:bldP spid="16" grpId="0" animBg="1"/>
      <p:bldP spid="17" grpId="0" animBg="1"/>
      <p:bldP spid="18" grpId="0" animBg="1"/>
      <p:bldP spid="19" grpId="0" animBg="1"/>
      <p:bldP spid="20" grpId="0" animBg="1"/>
      <p:bldP spid="21" grpId="0" animBg="1"/>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t>Round 14: 1850 C.E.</a:t>
            </a:r>
            <a:endParaRPr lang="en-US" b="1" dirty="0"/>
          </a:p>
        </p:txBody>
      </p:sp>
      <p:sp>
        <p:nvSpPr>
          <p:cNvPr id="3" name="Content Placeholder 2"/>
          <p:cNvSpPr>
            <a:spLocks noGrp="1"/>
          </p:cNvSpPr>
          <p:nvPr>
            <p:ph idx="1"/>
          </p:nvPr>
        </p:nvSpPr>
        <p:spPr>
          <a:xfrm>
            <a:off x="381000" y="990600"/>
            <a:ext cx="3733800" cy="5943600"/>
          </a:xfrm>
        </p:spPr>
        <p:txBody>
          <a:bodyPr>
            <a:normAutofit/>
          </a:bodyPr>
          <a:lstStyle/>
          <a:p>
            <a:r>
              <a:rPr lang="en-US" b="1" dirty="0" smtClean="0"/>
              <a:t>Draw</a:t>
            </a:r>
          </a:p>
          <a:p>
            <a:pPr lvl="1"/>
            <a:r>
              <a:rPr lang="en-US" dirty="0" smtClean="0"/>
              <a:t>15 houses</a:t>
            </a:r>
          </a:p>
          <a:p>
            <a:pPr lvl="1"/>
            <a:endParaRPr lang="en-US" sz="1200" dirty="0" smtClean="0"/>
          </a:p>
          <a:p>
            <a:pPr lvl="1"/>
            <a:r>
              <a:rPr lang="en-US" dirty="0" smtClean="0"/>
              <a:t>3 tenements</a:t>
            </a:r>
          </a:p>
          <a:p>
            <a:pPr lvl="1"/>
            <a:endParaRPr lang="en-US" dirty="0" smtClean="0"/>
          </a:p>
          <a:p>
            <a:pPr lvl="1"/>
            <a:r>
              <a:rPr lang="en-US" dirty="0" smtClean="0"/>
              <a:t>2 stores</a:t>
            </a:r>
          </a:p>
          <a:p>
            <a:pPr lvl="1"/>
            <a:endParaRPr lang="en-US" dirty="0" smtClean="0"/>
          </a:p>
          <a:p>
            <a:pPr lvl="1"/>
            <a:r>
              <a:rPr lang="en-US" dirty="0" smtClean="0"/>
              <a:t>1 church</a:t>
            </a:r>
          </a:p>
          <a:p>
            <a:pPr lvl="1">
              <a:buNone/>
            </a:pPr>
            <a:endParaRPr lang="en-US" sz="1300" dirty="0" smtClean="0"/>
          </a:p>
          <a:p>
            <a:pPr lvl="1"/>
            <a:r>
              <a:rPr lang="en-US" dirty="0"/>
              <a:t>3</a:t>
            </a:r>
            <a:r>
              <a:rPr lang="en-US" dirty="0" smtClean="0"/>
              <a:t> factories</a:t>
            </a:r>
          </a:p>
          <a:p>
            <a:pPr lvl="1"/>
            <a:endParaRPr lang="en-US" dirty="0" smtClean="0"/>
          </a:p>
          <a:p>
            <a:pPr lvl="1"/>
            <a:r>
              <a:rPr lang="en-US" dirty="0" smtClean="0"/>
              <a:t>1 nice house</a:t>
            </a:r>
            <a:endParaRPr lang="en-US" dirty="0"/>
          </a:p>
        </p:txBody>
      </p:sp>
      <p:sp>
        <p:nvSpPr>
          <p:cNvPr id="6" name="Rectangle 5"/>
          <p:cNvSpPr/>
          <p:nvPr/>
        </p:nvSpPr>
        <p:spPr>
          <a:xfrm>
            <a:off x="3966029" y="5562604"/>
            <a:ext cx="1048657" cy="76199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p:cNvSpPr/>
          <p:nvPr/>
        </p:nvSpPr>
        <p:spPr>
          <a:xfrm rot="10800000">
            <a:off x="3810000" y="5105400"/>
            <a:ext cx="1357086" cy="419095"/>
          </a:xfrm>
          <a:prstGeom prst="flowChartManualOpera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22600" y="5905502"/>
            <a:ext cx="925286" cy="419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2881086" y="5410200"/>
            <a:ext cx="1295400" cy="457196"/>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14686" y="5905500"/>
            <a:ext cx="925286" cy="4190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4786086" y="5486404"/>
            <a:ext cx="1295400" cy="457196"/>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0" y="4229098"/>
            <a:ext cx="2159000" cy="91439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00" y="3924298"/>
            <a:ext cx="304800" cy="34289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35486" y="4495800"/>
            <a:ext cx="370114" cy="3428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10400" y="4495800"/>
            <a:ext cx="370114" cy="3428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96200" y="4495800"/>
            <a:ext cx="370114" cy="3428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7620000" y="3467098"/>
            <a:ext cx="555171" cy="266698"/>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8077200" y="3086098"/>
            <a:ext cx="370114" cy="228598"/>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8458200" y="3238498"/>
            <a:ext cx="370114" cy="228598"/>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14600" y="2667000"/>
            <a:ext cx="12954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STORE</a:t>
            </a:r>
            <a:endParaRPr lang="en-US" b="1" dirty="0">
              <a:solidFill>
                <a:schemeClr val="tx1"/>
              </a:solidFill>
            </a:endParaRPr>
          </a:p>
        </p:txBody>
      </p:sp>
      <p:sp>
        <p:nvSpPr>
          <p:cNvPr id="21" name="Rectangle 20"/>
          <p:cNvSpPr/>
          <p:nvPr/>
        </p:nvSpPr>
        <p:spPr>
          <a:xfrm>
            <a:off x="2667000" y="3886200"/>
            <a:ext cx="609600" cy="533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2514600" y="3429000"/>
            <a:ext cx="914400" cy="457200"/>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1" idx="0"/>
            <a:endCxn id="21" idx="2"/>
          </p:cNvCxnSpPr>
          <p:nvPr/>
        </p:nvCxnSpPr>
        <p:spPr>
          <a:xfrm rot="16200000" flipH="1">
            <a:off x="2705100" y="4152900"/>
            <a:ext cx="533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19400" y="4038600"/>
            <a:ext cx="3048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294743" y="1371600"/>
            <a:ext cx="1048657" cy="73855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3200400" y="738554"/>
            <a:ext cx="1295400" cy="685800"/>
          </a:xfrm>
          <a:prstGeom prst="triangl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62600" y="1066800"/>
            <a:ext cx="1752600" cy="2362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638800" y="1371600"/>
            <a:ext cx="3810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48400" y="1371600"/>
            <a:ext cx="3810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58000" y="1371600"/>
            <a:ext cx="3810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248400" y="2819400"/>
            <a:ext cx="457200" cy="609600"/>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38800" y="1828800"/>
            <a:ext cx="3810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248400" y="1828800"/>
            <a:ext cx="3810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58000" y="1828800"/>
            <a:ext cx="3810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638800" y="2286000"/>
            <a:ext cx="3810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248400" y="2286000"/>
            <a:ext cx="3810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858000" y="2286000"/>
            <a:ext cx="381000" cy="304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a:off x="3048000" y="2362200"/>
            <a:ext cx="2438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43200" y="4724400"/>
            <a:ext cx="3200400"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90500" y="948690"/>
            <a:ext cx="8801100" cy="5909310"/>
          </a:xfrm>
          <a:prstGeom prst="rect">
            <a:avLst/>
          </a:prstGeom>
          <a:noFill/>
        </p:spPr>
        <p:txBody>
          <a:bodyPr wrap="square" rtlCol="0">
            <a:spAutoFit/>
          </a:bodyPr>
          <a:lstStyle/>
          <a:p>
            <a:pPr defTabSz="931763">
              <a:buFont typeface="Arial" pitchFamily="34" charset="0"/>
              <a:buChar char="•"/>
              <a:defRPr/>
            </a:pPr>
            <a:r>
              <a:rPr lang="en-US" dirty="0" smtClean="0"/>
              <a:t>Ten Years Later</a:t>
            </a:r>
          </a:p>
          <a:p>
            <a:pPr defTabSz="931763">
              <a:defRPr/>
            </a:pPr>
            <a:endParaRPr lang="en-US" dirty="0" smtClean="0"/>
          </a:p>
          <a:p>
            <a:pPr defTabSz="931763">
              <a:buFont typeface="Arial" pitchFamily="34" charset="0"/>
              <a:buChar char="•"/>
              <a:defRPr/>
            </a:pPr>
            <a:r>
              <a:rPr lang="en-US" dirty="0" smtClean="0"/>
              <a:t>By this year several million acres of good English land has been enclosed and sold to private parties of large estates. </a:t>
            </a:r>
          </a:p>
          <a:p>
            <a:pPr defTabSz="931763">
              <a:buFont typeface="Arial" pitchFamily="34" charset="0"/>
              <a:buChar char="•"/>
              <a:defRPr/>
            </a:pPr>
            <a:endParaRPr lang="en-US" dirty="0" smtClean="0"/>
          </a:p>
          <a:p>
            <a:pPr defTabSz="931763">
              <a:buFont typeface="Arial" pitchFamily="34" charset="0"/>
              <a:buChar char="•"/>
              <a:defRPr/>
            </a:pPr>
            <a:r>
              <a:rPr lang="en-US" dirty="0" smtClean="0"/>
              <a:t>Despite the misery this creates for England’s landless poor, the economy benefits for the rich are obvious. </a:t>
            </a:r>
          </a:p>
          <a:p>
            <a:pPr marL="465881" lvl="1" defTabSz="931763">
              <a:buFont typeface="Arial" pitchFamily="34" charset="0"/>
              <a:buChar char="•"/>
              <a:defRPr/>
            </a:pPr>
            <a:r>
              <a:rPr lang="en-US" dirty="0" smtClean="0"/>
              <a:t>These farmers purchase the newest power-driven machinery and can easily feed the working class of England (including the Irish). </a:t>
            </a:r>
          </a:p>
          <a:p>
            <a:pPr defTabSz="931763">
              <a:buFont typeface="Arial" pitchFamily="34" charset="0"/>
              <a:buChar char="•"/>
              <a:defRPr/>
            </a:pPr>
            <a:endParaRPr lang="en-US" dirty="0" smtClean="0"/>
          </a:p>
          <a:p>
            <a:pPr defTabSz="931763">
              <a:buFont typeface="Arial" pitchFamily="34" charset="0"/>
              <a:buChar char="•"/>
              <a:defRPr/>
            </a:pPr>
            <a:r>
              <a:rPr lang="en-US" dirty="0" smtClean="0"/>
              <a:t>The small landowning farmer is crushed by the enclosed commons. </a:t>
            </a:r>
          </a:p>
          <a:p>
            <a:pPr marL="465881" lvl="1" defTabSz="931763">
              <a:buFont typeface="Arial" pitchFamily="34" charset="0"/>
              <a:buChar char="•"/>
              <a:defRPr/>
            </a:pPr>
            <a:r>
              <a:rPr lang="en-US" dirty="0" smtClean="0"/>
              <a:t>They cannot afford the machinery and therefore cannot compete and grow food profitably. </a:t>
            </a:r>
          </a:p>
          <a:p>
            <a:pPr defTabSz="931763">
              <a:buFont typeface="Arial" pitchFamily="34" charset="0"/>
              <a:buChar char="•"/>
              <a:defRPr/>
            </a:pPr>
            <a:endParaRPr lang="en-US" dirty="0" smtClean="0"/>
          </a:p>
          <a:p>
            <a:pPr defTabSz="931763">
              <a:buFont typeface="Arial" pitchFamily="34" charset="0"/>
              <a:buChar char="•"/>
              <a:defRPr/>
            </a:pPr>
            <a:r>
              <a:rPr lang="en-US" dirty="0" smtClean="0"/>
              <a:t>Thousands of these people leave their villages (where their ancestors had lived for hundreds of years) and move to towns and cities looking for work to feed their families.  </a:t>
            </a:r>
          </a:p>
          <a:p>
            <a:pPr marL="465881" lvl="1" defTabSz="931763">
              <a:buFont typeface="Arial" pitchFamily="34" charset="0"/>
              <a:buChar char="•"/>
              <a:defRPr/>
            </a:pPr>
            <a:r>
              <a:rPr lang="en-US" dirty="0" smtClean="0"/>
              <a:t>Some refused to leave but took jobs working for the large landowning farmers. </a:t>
            </a:r>
          </a:p>
          <a:p>
            <a:pPr marL="465881" lvl="1" defTabSz="931763">
              <a:buFont typeface="Arial" pitchFamily="34" charset="0"/>
              <a:buChar char="•"/>
              <a:defRPr/>
            </a:pPr>
            <a:r>
              <a:rPr lang="en-US" dirty="0" smtClean="0"/>
              <a:t>By the thousands, they moved to the bleak, uninviting towns of the north in the new cotton mills.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4"/>
                                        </p:tgtEl>
                                        <p:attrNameLst>
                                          <p:attrName>ppt_x</p:attrName>
                                        </p:attrNameLst>
                                      </p:cBhvr>
                                      <p:tavLst>
                                        <p:tav tm="0">
                                          <p:val>
                                            <p:strVal val="ppt_x"/>
                                          </p:val>
                                        </p:tav>
                                        <p:tav tm="100000">
                                          <p:val>
                                            <p:strVal val="ppt_x"/>
                                          </p:val>
                                        </p:tav>
                                      </p:tavLst>
                                    </p:anim>
                                    <p:anim calcmode="lin" valueType="num">
                                      <p:cBhvr additive="base">
                                        <p:cTn id="13" dur="500"/>
                                        <p:tgtEl>
                                          <p:spTgt spid="44"/>
                                        </p:tgtEl>
                                        <p:attrNameLst>
                                          <p:attrName>ppt_y</p:attrName>
                                        </p:attrNameLst>
                                      </p:cBhvr>
                                      <p:tavLst>
                                        <p:tav tm="0">
                                          <p:val>
                                            <p:strVal val="ppt_y"/>
                                          </p:val>
                                        </p:tav>
                                        <p:tav tm="100000">
                                          <p:val>
                                            <p:strVal val="1+ppt_h/2"/>
                                          </p:val>
                                        </p:tav>
                                      </p:tavLst>
                                    </p:anim>
                                    <p:set>
                                      <p:cBhvr>
                                        <p:cTn id="14" dur="1" fill="hold">
                                          <p:stCondLst>
                                            <p:cond delay="499"/>
                                          </p:stCondLst>
                                        </p:cTn>
                                        <p:tgtEl>
                                          <p:spTgt spid="4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additive="base">
                                        <p:cTn id="77" dur="500" fill="hold"/>
                                        <p:tgtEl>
                                          <p:spTgt spid="39"/>
                                        </p:tgtEl>
                                        <p:attrNameLst>
                                          <p:attrName>ppt_x</p:attrName>
                                        </p:attrNameLst>
                                      </p:cBhvr>
                                      <p:tavLst>
                                        <p:tav tm="0">
                                          <p:val>
                                            <p:strVal val="#ppt_x"/>
                                          </p:val>
                                        </p:tav>
                                        <p:tav tm="100000">
                                          <p:val>
                                            <p:strVal val="#ppt_x"/>
                                          </p:val>
                                        </p:tav>
                                      </p:tavLst>
                                    </p:anim>
                                    <p:anim calcmode="lin" valueType="num">
                                      <p:cBhvr additive="base">
                                        <p:cTn id="78" dur="500" fill="hold"/>
                                        <p:tgtEl>
                                          <p:spTgt spid="39"/>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ppt_x"/>
                                          </p:val>
                                        </p:tav>
                                        <p:tav tm="100000">
                                          <p:val>
                                            <p:strVal val="#ppt_x"/>
                                          </p:val>
                                        </p:tav>
                                      </p:tavLst>
                                    </p:anim>
                                    <p:anim calcmode="lin" valueType="num">
                                      <p:cBhvr additive="base">
                                        <p:cTn id="82" dur="500" fill="hold"/>
                                        <p:tgtEl>
                                          <p:spTgt spid="4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ppt_x"/>
                                          </p:val>
                                        </p:tav>
                                        <p:tav tm="100000">
                                          <p:val>
                                            <p:strVal val="#ppt_x"/>
                                          </p:val>
                                        </p:tav>
                                      </p:tavLst>
                                    </p:anim>
                                    <p:anim calcmode="lin" valueType="num">
                                      <p:cBhvr additive="base">
                                        <p:cTn id="90" dur="500" fill="hold"/>
                                        <p:tgtEl>
                                          <p:spTgt spid="4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additive="base">
                                        <p:cTn id="93" dur="500" fill="hold"/>
                                        <p:tgtEl>
                                          <p:spTgt spid="43"/>
                                        </p:tgtEl>
                                        <p:attrNameLst>
                                          <p:attrName>ppt_x</p:attrName>
                                        </p:attrNameLst>
                                      </p:cBhvr>
                                      <p:tavLst>
                                        <p:tav tm="0">
                                          <p:val>
                                            <p:strVal val="#ppt_x"/>
                                          </p:val>
                                        </p:tav>
                                        <p:tav tm="100000">
                                          <p:val>
                                            <p:strVal val="#ppt_x"/>
                                          </p:val>
                                        </p:tav>
                                      </p:tavLst>
                                    </p:anim>
                                    <p:anim calcmode="lin" valueType="num">
                                      <p:cBhvr additive="base">
                                        <p:cTn id="94" dur="500" fill="hold"/>
                                        <p:tgtEl>
                                          <p:spTgt spid="43"/>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additive="base">
                                        <p:cTn id="97" dur="500" fill="hold"/>
                                        <p:tgtEl>
                                          <p:spTgt spid="45"/>
                                        </p:tgtEl>
                                        <p:attrNameLst>
                                          <p:attrName>ppt_x</p:attrName>
                                        </p:attrNameLst>
                                      </p:cBhvr>
                                      <p:tavLst>
                                        <p:tav tm="0">
                                          <p:val>
                                            <p:strVal val="#ppt_x"/>
                                          </p:val>
                                        </p:tav>
                                        <p:tav tm="100000">
                                          <p:val>
                                            <p:strVal val="#ppt_x"/>
                                          </p:val>
                                        </p:tav>
                                      </p:tavLst>
                                    </p:anim>
                                    <p:anim calcmode="lin" valueType="num">
                                      <p:cBhvr additive="base">
                                        <p:cTn id="9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 calcmode="lin" valueType="num">
                                      <p:cBhvr additive="base">
                                        <p:cTn id="10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 calcmode="lin" valueType="num">
                                      <p:cBhvr additive="base">
                                        <p:cTn id="1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additive="base">
                                        <p:cTn id="125" dur="500" fill="hold"/>
                                        <p:tgtEl>
                                          <p:spTgt spid="22"/>
                                        </p:tgtEl>
                                        <p:attrNameLst>
                                          <p:attrName>ppt_x</p:attrName>
                                        </p:attrNameLst>
                                      </p:cBhvr>
                                      <p:tavLst>
                                        <p:tav tm="0">
                                          <p:val>
                                            <p:strVal val="#ppt_x"/>
                                          </p:val>
                                        </p:tav>
                                        <p:tav tm="100000">
                                          <p:val>
                                            <p:strVal val="#ppt_x"/>
                                          </p:val>
                                        </p:tav>
                                      </p:tavLst>
                                    </p:anim>
                                    <p:anim calcmode="lin" valueType="num">
                                      <p:cBhvr additive="base">
                                        <p:cTn id="126" dur="500" fill="hold"/>
                                        <p:tgtEl>
                                          <p:spTgt spid="22"/>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additive="base">
                                        <p:cTn id="129" dur="500" fill="hold"/>
                                        <p:tgtEl>
                                          <p:spTgt spid="23"/>
                                        </p:tgtEl>
                                        <p:attrNameLst>
                                          <p:attrName>ppt_x</p:attrName>
                                        </p:attrNameLst>
                                      </p:cBhvr>
                                      <p:tavLst>
                                        <p:tav tm="0">
                                          <p:val>
                                            <p:strVal val="#ppt_x"/>
                                          </p:val>
                                        </p:tav>
                                        <p:tav tm="100000">
                                          <p:val>
                                            <p:strVal val="#ppt_x"/>
                                          </p:val>
                                        </p:tav>
                                      </p:tavLst>
                                    </p:anim>
                                    <p:anim calcmode="lin" valueType="num">
                                      <p:cBhvr additive="base">
                                        <p:cTn id="130" dur="500" fill="hold"/>
                                        <p:tgtEl>
                                          <p:spTgt spid="23"/>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ppt_x"/>
                                          </p:val>
                                        </p:tav>
                                        <p:tav tm="100000">
                                          <p:val>
                                            <p:strVal val="#ppt_x"/>
                                          </p:val>
                                        </p:tav>
                                      </p:tavLst>
                                    </p:anim>
                                    <p:anim calcmode="lin" valueType="num">
                                      <p:cBhvr additive="base">
                                        <p:cTn id="1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
                                            <p:txEl>
                                              <p:pRg st="9" end="9"/>
                                            </p:txEl>
                                          </p:spTgt>
                                        </p:tgtEl>
                                        <p:attrNameLst>
                                          <p:attrName>style.visibility</p:attrName>
                                        </p:attrNameLst>
                                      </p:cBhvr>
                                      <p:to>
                                        <p:strVal val="visible"/>
                                      </p:to>
                                    </p:set>
                                    <p:anim calcmode="lin" valueType="num">
                                      <p:cBhvr additive="base">
                                        <p:cTn id="1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2"/>
                                        </p:tgtEl>
                                        <p:attrNameLst>
                                          <p:attrName>style.visibility</p:attrName>
                                        </p:attrNameLst>
                                      </p:cBhvr>
                                      <p:to>
                                        <p:strVal val="visible"/>
                                      </p:to>
                                    </p:set>
                                    <p:anim calcmode="lin" valueType="num">
                                      <p:cBhvr additive="base">
                                        <p:cTn id="145" dur="500" fill="hold"/>
                                        <p:tgtEl>
                                          <p:spTgt spid="12"/>
                                        </p:tgtEl>
                                        <p:attrNameLst>
                                          <p:attrName>ppt_x</p:attrName>
                                        </p:attrNameLst>
                                      </p:cBhvr>
                                      <p:tavLst>
                                        <p:tav tm="0">
                                          <p:val>
                                            <p:strVal val="#ppt_x"/>
                                          </p:val>
                                        </p:tav>
                                        <p:tav tm="100000">
                                          <p:val>
                                            <p:strVal val="#ppt_x"/>
                                          </p:val>
                                        </p:tav>
                                      </p:tavLst>
                                    </p:anim>
                                    <p:anim calcmode="lin" valueType="num">
                                      <p:cBhvr additive="base">
                                        <p:cTn id="146" dur="500" fill="hold"/>
                                        <p:tgtEl>
                                          <p:spTgt spid="12"/>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 calcmode="lin" valueType="num">
                                      <p:cBhvr additive="base">
                                        <p:cTn id="149" dur="500" fill="hold"/>
                                        <p:tgtEl>
                                          <p:spTgt spid="14"/>
                                        </p:tgtEl>
                                        <p:attrNameLst>
                                          <p:attrName>ppt_x</p:attrName>
                                        </p:attrNameLst>
                                      </p:cBhvr>
                                      <p:tavLst>
                                        <p:tav tm="0">
                                          <p:val>
                                            <p:strVal val="#ppt_x"/>
                                          </p:val>
                                        </p:tav>
                                        <p:tav tm="100000">
                                          <p:val>
                                            <p:strVal val="#ppt_x"/>
                                          </p:val>
                                        </p:tav>
                                      </p:tavLst>
                                    </p:anim>
                                    <p:anim calcmode="lin" valueType="num">
                                      <p:cBhvr additive="base">
                                        <p:cTn id="150" dur="500" fill="hold"/>
                                        <p:tgtEl>
                                          <p:spTgt spid="14"/>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5"/>
                                        </p:tgtEl>
                                        <p:attrNameLst>
                                          <p:attrName>style.visibility</p:attrName>
                                        </p:attrNameLst>
                                      </p:cBhvr>
                                      <p:to>
                                        <p:strVal val="visible"/>
                                      </p:to>
                                    </p:set>
                                    <p:anim calcmode="lin" valueType="num">
                                      <p:cBhvr additive="base">
                                        <p:cTn id="153" dur="500" fill="hold"/>
                                        <p:tgtEl>
                                          <p:spTgt spid="15"/>
                                        </p:tgtEl>
                                        <p:attrNameLst>
                                          <p:attrName>ppt_x</p:attrName>
                                        </p:attrNameLst>
                                      </p:cBhvr>
                                      <p:tavLst>
                                        <p:tav tm="0">
                                          <p:val>
                                            <p:strVal val="#ppt_x"/>
                                          </p:val>
                                        </p:tav>
                                        <p:tav tm="100000">
                                          <p:val>
                                            <p:strVal val="#ppt_x"/>
                                          </p:val>
                                        </p:tav>
                                      </p:tavLst>
                                    </p:anim>
                                    <p:anim calcmode="lin" valueType="num">
                                      <p:cBhvr additive="base">
                                        <p:cTn id="154" dur="500" fill="hold"/>
                                        <p:tgtEl>
                                          <p:spTgt spid="15"/>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6"/>
                                        </p:tgtEl>
                                        <p:attrNameLst>
                                          <p:attrName>style.visibility</p:attrName>
                                        </p:attrNameLst>
                                      </p:cBhvr>
                                      <p:to>
                                        <p:strVal val="visible"/>
                                      </p:to>
                                    </p:set>
                                    <p:anim calcmode="lin" valueType="num">
                                      <p:cBhvr additive="base">
                                        <p:cTn id="157" dur="500" fill="hold"/>
                                        <p:tgtEl>
                                          <p:spTgt spid="16"/>
                                        </p:tgtEl>
                                        <p:attrNameLst>
                                          <p:attrName>ppt_x</p:attrName>
                                        </p:attrNameLst>
                                      </p:cBhvr>
                                      <p:tavLst>
                                        <p:tav tm="0">
                                          <p:val>
                                            <p:strVal val="#ppt_x"/>
                                          </p:val>
                                        </p:tav>
                                        <p:tav tm="100000">
                                          <p:val>
                                            <p:strVal val="#ppt_x"/>
                                          </p:val>
                                        </p:tav>
                                      </p:tavLst>
                                    </p:anim>
                                    <p:anim calcmode="lin" valueType="num">
                                      <p:cBhvr additive="base">
                                        <p:cTn id="158" dur="500" fill="hold"/>
                                        <p:tgtEl>
                                          <p:spTgt spid="16"/>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additive="base">
                                        <p:cTn id="161" dur="500" fill="hold"/>
                                        <p:tgtEl>
                                          <p:spTgt spid="46"/>
                                        </p:tgtEl>
                                        <p:attrNameLst>
                                          <p:attrName>ppt_x</p:attrName>
                                        </p:attrNameLst>
                                      </p:cBhvr>
                                      <p:tavLst>
                                        <p:tav tm="0">
                                          <p:val>
                                            <p:strVal val="#ppt_x"/>
                                          </p:val>
                                        </p:tav>
                                        <p:tav tm="100000">
                                          <p:val>
                                            <p:strVal val="#ppt_x"/>
                                          </p:val>
                                        </p:tav>
                                      </p:tavLst>
                                    </p:anim>
                                    <p:anim calcmode="lin" valueType="num">
                                      <p:cBhvr additive="base">
                                        <p:cTn id="162" dur="500" fill="hold"/>
                                        <p:tgtEl>
                                          <p:spTgt spid="46"/>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3"/>
                                        </p:tgtEl>
                                        <p:attrNameLst>
                                          <p:attrName>style.visibility</p:attrName>
                                        </p:attrNameLst>
                                      </p:cBhvr>
                                      <p:to>
                                        <p:strVal val="visible"/>
                                      </p:to>
                                    </p:set>
                                    <p:anim calcmode="lin" valueType="num">
                                      <p:cBhvr additive="base">
                                        <p:cTn id="165" dur="500" fill="hold"/>
                                        <p:tgtEl>
                                          <p:spTgt spid="13"/>
                                        </p:tgtEl>
                                        <p:attrNameLst>
                                          <p:attrName>ppt_x</p:attrName>
                                        </p:attrNameLst>
                                      </p:cBhvr>
                                      <p:tavLst>
                                        <p:tav tm="0">
                                          <p:val>
                                            <p:strVal val="#ppt_x"/>
                                          </p:val>
                                        </p:tav>
                                        <p:tav tm="100000">
                                          <p:val>
                                            <p:strVal val="#ppt_x"/>
                                          </p:val>
                                        </p:tav>
                                      </p:tavLst>
                                    </p:anim>
                                    <p:anim calcmode="lin" valueType="num">
                                      <p:cBhvr additive="base">
                                        <p:cTn id="1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5" presetClass="entr" presetSubtype="10" fill="hold" grpId="0" nodeType="clickEffect">
                                  <p:stCondLst>
                                    <p:cond delay="0"/>
                                  </p:stCondLst>
                                  <p:childTnLst>
                                    <p:set>
                                      <p:cBhvr>
                                        <p:cTn id="170" dur="1" fill="hold">
                                          <p:stCondLst>
                                            <p:cond delay="0"/>
                                          </p:stCondLst>
                                        </p:cTn>
                                        <p:tgtEl>
                                          <p:spTgt spid="17"/>
                                        </p:tgtEl>
                                        <p:attrNameLst>
                                          <p:attrName>style.visibility</p:attrName>
                                        </p:attrNameLst>
                                      </p:cBhvr>
                                      <p:to>
                                        <p:strVal val="visible"/>
                                      </p:to>
                                    </p:set>
                                    <p:animEffect transition="in" filter="checkerboard(across)">
                                      <p:cBhvr>
                                        <p:cTn id="171" dur="500"/>
                                        <p:tgtEl>
                                          <p:spTgt spid="17"/>
                                        </p:tgtEl>
                                      </p:cBhvr>
                                    </p:animEffect>
                                  </p:childTnLst>
                                </p:cTn>
                              </p:par>
                            </p:childTnLst>
                          </p:cTn>
                        </p:par>
                      </p:childTnLst>
                    </p:cTn>
                  </p:par>
                  <p:par>
                    <p:cTn id="172" fill="hold">
                      <p:stCondLst>
                        <p:cond delay="indefinite"/>
                      </p:stCondLst>
                      <p:childTnLst>
                        <p:par>
                          <p:cTn id="173" fill="hold">
                            <p:stCondLst>
                              <p:cond delay="0"/>
                            </p:stCondLst>
                            <p:childTnLst>
                              <p:par>
                                <p:cTn id="174" presetID="5" presetClass="entr" presetSubtype="10" fill="hold" grpId="0" nodeType="clickEffect">
                                  <p:stCondLst>
                                    <p:cond delay="0"/>
                                  </p:stCondLst>
                                  <p:childTnLst>
                                    <p:set>
                                      <p:cBhvr>
                                        <p:cTn id="175" dur="1" fill="hold">
                                          <p:stCondLst>
                                            <p:cond delay="0"/>
                                          </p:stCondLst>
                                        </p:cTn>
                                        <p:tgtEl>
                                          <p:spTgt spid="18"/>
                                        </p:tgtEl>
                                        <p:attrNameLst>
                                          <p:attrName>style.visibility</p:attrName>
                                        </p:attrNameLst>
                                      </p:cBhvr>
                                      <p:to>
                                        <p:strVal val="visible"/>
                                      </p:to>
                                    </p:set>
                                    <p:animEffect transition="in" filter="checkerboard(across)">
                                      <p:cBhvr>
                                        <p:cTn id="176" dur="500"/>
                                        <p:tgtEl>
                                          <p:spTgt spid="18"/>
                                        </p:tgtEl>
                                      </p:cBhvr>
                                    </p:animEffect>
                                  </p:childTnLst>
                                </p:cTn>
                              </p:par>
                            </p:childTnLst>
                          </p:cTn>
                        </p:par>
                      </p:childTnLst>
                    </p:cTn>
                  </p:par>
                  <p:par>
                    <p:cTn id="177" fill="hold">
                      <p:stCondLst>
                        <p:cond delay="indefinite"/>
                      </p:stCondLst>
                      <p:childTnLst>
                        <p:par>
                          <p:cTn id="178" fill="hold">
                            <p:stCondLst>
                              <p:cond delay="0"/>
                            </p:stCondLst>
                            <p:childTnLst>
                              <p:par>
                                <p:cTn id="179" presetID="5" presetClass="entr" presetSubtype="10" fill="hold" grpId="0" nodeType="clickEffect">
                                  <p:stCondLst>
                                    <p:cond delay="0"/>
                                  </p:stCondLst>
                                  <p:childTnLst>
                                    <p:set>
                                      <p:cBhvr>
                                        <p:cTn id="180" dur="1" fill="hold">
                                          <p:stCondLst>
                                            <p:cond delay="0"/>
                                          </p:stCondLst>
                                        </p:cTn>
                                        <p:tgtEl>
                                          <p:spTgt spid="19"/>
                                        </p:tgtEl>
                                        <p:attrNameLst>
                                          <p:attrName>style.visibility</p:attrName>
                                        </p:attrNameLst>
                                      </p:cBhvr>
                                      <p:to>
                                        <p:strVal val="visible"/>
                                      </p:to>
                                    </p:set>
                                    <p:animEffect transition="in" filter="checkerboard(across)">
                                      <p:cBhvr>
                                        <p:cTn id="181" dur="500"/>
                                        <p:tgtEl>
                                          <p:spTgt spid="19"/>
                                        </p:tgtEl>
                                      </p:cBhvr>
                                    </p:animEffect>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nodeType="clickEffect">
                                  <p:stCondLst>
                                    <p:cond delay="0"/>
                                  </p:stCondLst>
                                  <p:childTnLst>
                                    <p:set>
                                      <p:cBhvr>
                                        <p:cTn id="185" dur="1" fill="hold">
                                          <p:stCondLst>
                                            <p:cond delay="0"/>
                                          </p:stCondLst>
                                        </p:cTn>
                                        <p:tgtEl>
                                          <p:spTgt spid="3">
                                            <p:txEl>
                                              <p:pRg st="11" end="11"/>
                                            </p:txEl>
                                          </p:spTgt>
                                        </p:tgtEl>
                                        <p:attrNameLst>
                                          <p:attrName>style.visibility</p:attrName>
                                        </p:attrNameLst>
                                      </p:cBhvr>
                                      <p:to>
                                        <p:strVal val="visible"/>
                                      </p:to>
                                    </p:set>
                                    <p:anim calcmode="lin" valueType="num">
                                      <p:cBhvr additive="base">
                                        <p:cTn id="18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6"/>
                                        </p:tgtEl>
                                        <p:attrNameLst>
                                          <p:attrName>style.visibility</p:attrName>
                                        </p:attrNameLst>
                                      </p:cBhvr>
                                      <p:to>
                                        <p:strVal val="visible"/>
                                      </p:to>
                                    </p:set>
                                    <p:anim calcmode="lin" valueType="num">
                                      <p:cBhvr additive="base">
                                        <p:cTn id="192" dur="500" fill="hold"/>
                                        <p:tgtEl>
                                          <p:spTgt spid="6"/>
                                        </p:tgtEl>
                                        <p:attrNameLst>
                                          <p:attrName>ppt_x</p:attrName>
                                        </p:attrNameLst>
                                      </p:cBhvr>
                                      <p:tavLst>
                                        <p:tav tm="0">
                                          <p:val>
                                            <p:strVal val="#ppt_x"/>
                                          </p:val>
                                        </p:tav>
                                        <p:tav tm="100000">
                                          <p:val>
                                            <p:strVal val="#ppt_x"/>
                                          </p:val>
                                        </p:tav>
                                      </p:tavLst>
                                    </p:anim>
                                    <p:anim calcmode="lin" valueType="num">
                                      <p:cBhvr additive="base">
                                        <p:cTn id="193" dur="500" fill="hold"/>
                                        <p:tgtEl>
                                          <p:spTgt spid="6"/>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7"/>
                                        </p:tgtEl>
                                        <p:attrNameLst>
                                          <p:attrName>style.visibility</p:attrName>
                                        </p:attrNameLst>
                                      </p:cBhvr>
                                      <p:to>
                                        <p:strVal val="visible"/>
                                      </p:to>
                                    </p:set>
                                    <p:anim calcmode="lin" valueType="num">
                                      <p:cBhvr additive="base">
                                        <p:cTn id="196" dur="500" fill="hold"/>
                                        <p:tgtEl>
                                          <p:spTgt spid="7"/>
                                        </p:tgtEl>
                                        <p:attrNameLst>
                                          <p:attrName>ppt_x</p:attrName>
                                        </p:attrNameLst>
                                      </p:cBhvr>
                                      <p:tavLst>
                                        <p:tav tm="0">
                                          <p:val>
                                            <p:strVal val="#ppt_x"/>
                                          </p:val>
                                        </p:tav>
                                        <p:tav tm="100000">
                                          <p:val>
                                            <p:strVal val="#ppt_x"/>
                                          </p:val>
                                        </p:tav>
                                      </p:tavLst>
                                    </p:anim>
                                    <p:anim calcmode="lin" valueType="num">
                                      <p:cBhvr additive="base">
                                        <p:cTn id="197" dur="500" fill="hold"/>
                                        <p:tgtEl>
                                          <p:spTgt spid="7"/>
                                        </p:tgtEl>
                                        <p:attrNameLst>
                                          <p:attrName>ppt_y</p:attrName>
                                        </p:attrNameLst>
                                      </p:cBhvr>
                                      <p:tavLst>
                                        <p:tav tm="0">
                                          <p:val>
                                            <p:strVal val="1+#ppt_h/2"/>
                                          </p:val>
                                        </p:tav>
                                        <p:tav tm="100000">
                                          <p:val>
                                            <p:strVal val="#ppt_y"/>
                                          </p:val>
                                        </p:tav>
                                      </p:tavLst>
                                    </p:anim>
                                  </p:childTnLst>
                                </p:cTn>
                              </p:par>
                              <p:par>
                                <p:cTn id="198" presetID="2" presetClass="entr" presetSubtype="4" fill="hold" grpId="0" nodeType="withEffect">
                                  <p:stCondLst>
                                    <p:cond delay="0"/>
                                  </p:stCondLst>
                                  <p:childTnLst>
                                    <p:set>
                                      <p:cBhvr>
                                        <p:cTn id="199" dur="1" fill="hold">
                                          <p:stCondLst>
                                            <p:cond delay="0"/>
                                          </p:stCondLst>
                                        </p:cTn>
                                        <p:tgtEl>
                                          <p:spTgt spid="8"/>
                                        </p:tgtEl>
                                        <p:attrNameLst>
                                          <p:attrName>style.visibility</p:attrName>
                                        </p:attrNameLst>
                                      </p:cBhvr>
                                      <p:to>
                                        <p:strVal val="visible"/>
                                      </p:to>
                                    </p:set>
                                    <p:anim calcmode="lin" valueType="num">
                                      <p:cBhvr additive="base">
                                        <p:cTn id="200" dur="500" fill="hold"/>
                                        <p:tgtEl>
                                          <p:spTgt spid="8"/>
                                        </p:tgtEl>
                                        <p:attrNameLst>
                                          <p:attrName>ppt_x</p:attrName>
                                        </p:attrNameLst>
                                      </p:cBhvr>
                                      <p:tavLst>
                                        <p:tav tm="0">
                                          <p:val>
                                            <p:strVal val="#ppt_x"/>
                                          </p:val>
                                        </p:tav>
                                        <p:tav tm="100000">
                                          <p:val>
                                            <p:strVal val="#ppt_x"/>
                                          </p:val>
                                        </p:tav>
                                      </p:tavLst>
                                    </p:anim>
                                    <p:anim calcmode="lin" valueType="num">
                                      <p:cBhvr additive="base">
                                        <p:cTn id="201" dur="500" fill="hold"/>
                                        <p:tgtEl>
                                          <p:spTgt spid="8"/>
                                        </p:tgtEl>
                                        <p:attrNameLst>
                                          <p:attrName>ppt_y</p:attrName>
                                        </p:attrNameLst>
                                      </p:cBhvr>
                                      <p:tavLst>
                                        <p:tav tm="0">
                                          <p:val>
                                            <p:strVal val="1+#ppt_h/2"/>
                                          </p:val>
                                        </p:tav>
                                        <p:tav tm="100000">
                                          <p:val>
                                            <p:strVal val="#ppt_y"/>
                                          </p:val>
                                        </p:tav>
                                      </p:tavLst>
                                    </p:anim>
                                  </p:childTnLst>
                                </p:cTn>
                              </p:par>
                              <p:par>
                                <p:cTn id="202" presetID="2" presetClass="entr" presetSubtype="4" fill="hold" grpId="0" nodeType="withEffect">
                                  <p:stCondLst>
                                    <p:cond delay="0"/>
                                  </p:stCondLst>
                                  <p:childTnLst>
                                    <p:set>
                                      <p:cBhvr>
                                        <p:cTn id="203" dur="1" fill="hold">
                                          <p:stCondLst>
                                            <p:cond delay="0"/>
                                          </p:stCondLst>
                                        </p:cTn>
                                        <p:tgtEl>
                                          <p:spTgt spid="9"/>
                                        </p:tgtEl>
                                        <p:attrNameLst>
                                          <p:attrName>style.visibility</p:attrName>
                                        </p:attrNameLst>
                                      </p:cBhvr>
                                      <p:to>
                                        <p:strVal val="visible"/>
                                      </p:to>
                                    </p:set>
                                    <p:anim calcmode="lin" valueType="num">
                                      <p:cBhvr additive="base">
                                        <p:cTn id="204" dur="500" fill="hold"/>
                                        <p:tgtEl>
                                          <p:spTgt spid="9"/>
                                        </p:tgtEl>
                                        <p:attrNameLst>
                                          <p:attrName>ppt_x</p:attrName>
                                        </p:attrNameLst>
                                      </p:cBhvr>
                                      <p:tavLst>
                                        <p:tav tm="0">
                                          <p:val>
                                            <p:strVal val="#ppt_x"/>
                                          </p:val>
                                        </p:tav>
                                        <p:tav tm="100000">
                                          <p:val>
                                            <p:strVal val="#ppt_x"/>
                                          </p:val>
                                        </p:tav>
                                      </p:tavLst>
                                    </p:anim>
                                    <p:anim calcmode="lin" valueType="num">
                                      <p:cBhvr additive="base">
                                        <p:cTn id="205" dur="500" fill="hold"/>
                                        <p:tgtEl>
                                          <p:spTgt spid="9"/>
                                        </p:tgtEl>
                                        <p:attrNameLst>
                                          <p:attrName>ppt_y</p:attrName>
                                        </p:attrNameLst>
                                      </p:cBhvr>
                                      <p:tavLst>
                                        <p:tav tm="0">
                                          <p:val>
                                            <p:strVal val="1+#ppt_h/2"/>
                                          </p:val>
                                        </p:tav>
                                        <p:tav tm="100000">
                                          <p:val>
                                            <p:strVal val="#ppt_y"/>
                                          </p:val>
                                        </p:tav>
                                      </p:tavLst>
                                    </p:anim>
                                  </p:childTnLst>
                                </p:cTn>
                              </p:par>
                              <p:par>
                                <p:cTn id="206" presetID="2" presetClass="entr" presetSubtype="4" fill="hold" grpId="0" nodeType="withEffect">
                                  <p:stCondLst>
                                    <p:cond delay="0"/>
                                  </p:stCondLst>
                                  <p:childTnLst>
                                    <p:set>
                                      <p:cBhvr>
                                        <p:cTn id="207" dur="1" fill="hold">
                                          <p:stCondLst>
                                            <p:cond delay="0"/>
                                          </p:stCondLst>
                                        </p:cTn>
                                        <p:tgtEl>
                                          <p:spTgt spid="10"/>
                                        </p:tgtEl>
                                        <p:attrNameLst>
                                          <p:attrName>style.visibility</p:attrName>
                                        </p:attrNameLst>
                                      </p:cBhvr>
                                      <p:to>
                                        <p:strVal val="visible"/>
                                      </p:to>
                                    </p:set>
                                    <p:anim calcmode="lin" valueType="num">
                                      <p:cBhvr additive="base">
                                        <p:cTn id="208" dur="500" fill="hold"/>
                                        <p:tgtEl>
                                          <p:spTgt spid="10"/>
                                        </p:tgtEl>
                                        <p:attrNameLst>
                                          <p:attrName>ppt_x</p:attrName>
                                        </p:attrNameLst>
                                      </p:cBhvr>
                                      <p:tavLst>
                                        <p:tav tm="0">
                                          <p:val>
                                            <p:strVal val="#ppt_x"/>
                                          </p:val>
                                        </p:tav>
                                        <p:tav tm="100000">
                                          <p:val>
                                            <p:strVal val="#ppt_x"/>
                                          </p:val>
                                        </p:tav>
                                      </p:tavLst>
                                    </p:anim>
                                    <p:anim calcmode="lin" valueType="num">
                                      <p:cBhvr additive="base">
                                        <p:cTn id="209" dur="500" fill="hold"/>
                                        <p:tgtEl>
                                          <p:spTgt spid="10"/>
                                        </p:tgtEl>
                                        <p:attrNameLst>
                                          <p:attrName>ppt_y</p:attrName>
                                        </p:attrNameLst>
                                      </p:cBhvr>
                                      <p:tavLst>
                                        <p:tav tm="0">
                                          <p:val>
                                            <p:strVal val="1+#ppt_h/2"/>
                                          </p:val>
                                        </p:tav>
                                        <p:tav tm="100000">
                                          <p:val>
                                            <p:strVal val="#ppt_y"/>
                                          </p:val>
                                        </p:tav>
                                      </p:tavLst>
                                    </p:anim>
                                  </p:childTnLst>
                                </p:cTn>
                              </p:par>
                              <p:par>
                                <p:cTn id="210" presetID="2" presetClass="entr" presetSubtype="4" fill="hold" grpId="0" nodeType="withEffect">
                                  <p:stCondLst>
                                    <p:cond delay="0"/>
                                  </p:stCondLst>
                                  <p:childTnLst>
                                    <p:set>
                                      <p:cBhvr>
                                        <p:cTn id="211" dur="1" fill="hold">
                                          <p:stCondLst>
                                            <p:cond delay="0"/>
                                          </p:stCondLst>
                                        </p:cTn>
                                        <p:tgtEl>
                                          <p:spTgt spid="11"/>
                                        </p:tgtEl>
                                        <p:attrNameLst>
                                          <p:attrName>style.visibility</p:attrName>
                                        </p:attrNameLst>
                                      </p:cBhvr>
                                      <p:to>
                                        <p:strVal val="visible"/>
                                      </p:to>
                                    </p:set>
                                    <p:anim calcmode="lin" valueType="num">
                                      <p:cBhvr additive="base">
                                        <p:cTn id="212" dur="500" fill="hold"/>
                                        <p:tgtEl>
                                          <p:spTgt spid="11"/>
                                        </p:tgtEl>
                                        <p:attrNameLst>
                                          <p:attrName>ppt_x</p:attrName>
                                        </p:attrNameLst>
                                      </p:cBhvr>
                                      <p:tavLst>
                                        <p:tav tm="0">
                                          <p:val>
                                            <p:strVal val="#ppt_x"/>
                                          </p:val>
                                        </p:tav>
                                        <p:tav tm="100000">
                                          <p:val>
                                            <p:strVal val="#ppt_x"/>
                                          </p:val>
                                        </p:tav>
                                      </p:tavLst>
                                    </p:anim>
                                    <p:anim calcmode="lin" valueType="num">
                                      <p:cBhvr additive="base">
                                        <p:cTn id="2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6" grpId="0" animBg="1"/>
      <p:bldP spid="27" grpId="0" animBg="1"/>
      <p:bldP spid="28" grpId="0" animBg="1"/>
      <p:bldP spid="29" grpId="0" animBg="1"/>
      <p:bldP spid="30" grpId="0" animBg="1"/>
      <p:bldP spid="37" grpId="0" animBg="1"/>
      <p:bldP spid="38" grpId="0" animBg="1"/>
      <p:bldP spid="39" grpId="0" animBg="1"/>
      <p:bldP spid="40" grpId="0" animBg="1"/>
      <p:bldP spid="41" grpId="0" animBg="1"/>
      <p:bldP spid="42" grpId="0" animBg="1"/>
      <p:bldP spid="43" grpId="0" animBg="1"/>
      <p:bldP spid="44" grpId="0"/>
      <p:bldP spid="4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066800"/>
          </a:xfrm>
        </p:spPr>
        <p:txBody>
          <a:bodyPr/>
          <a:lstStyle/>
          <a:p>
            <a:r>
              <a:rPr lang="en-US" dirty="0" smtClean="0"/>
              <a:t>England City, 1850</a:t>
            </a:r>
            <a:endParaRPr lang="en-US" dirty="0"/>
          </a:p>
        </p:txBody>
      </p:sp>
      <p:pic>
        <p:nvPicPr>
          <p:cNvPr id="79874" name="Picture 2" descr="http://www.victorianlondon.org/districts/stgiles.gif"/>
          <p:cNvPicPr>
            <a:picLocks noGrp="1" noChangeAspect="1" noChangeArrowheads="1"/>
          </p:cNvPicPr>
          <p:nvPr>
            <p:ph sz="half" idx="2"/>
          </p:nvPr>
        </p:nvPicPr>
        <p:blipFill>
          <a:blip r:embed="rId2" cstate="print"/>
          <a:srcRect/>
          <a:stretch>
            <a:fillRect/>
          </a:stretch>
        </p:blipFill>
        <p:spPr bwMode="auto">
          <a:xfrm>
            <a:off x="4619288" y="762000"/>
            <a:ext cx="4296112" cy="5885862"/>
          </a:xfrm>
          <a:prstGeom prst="rect">
            <a:avLst/>
          </a:prstGeom>
          <a:noFill/>
        </p:spPr>
      </p:pic>
      <p:pic>
        <p:nvPicPr>
          <p:cNvPr id="79876" name="Picture 4" descr="http://www.victorianlondon.org/markets/smithfield2.gif"/>
          <p:cNvPicPr>
            <a:picLocks noGrp="1" noChangeAspect="1" noChangeArrowheads="1"/>
          </p:cNvPicPr>
          <p:nvPr>
            <p:ph sz="half" idx="1"/>
          </p:nvPr>
        </p:nvPicPr>
        <p:blipFill>
          <a:blip r:embed="rId3" cstate="print"/>
          <a:srcRect/>
          <a:stretch>
            <a:fillRect/>
          </a:stretch>
        </p:blipFill>
        <p:spPr bwMode="auto">
          <a:xfrm>
            <a:off x="152400" y="381000"/>
            <a:ext cx="8915400" cy="647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9874"/>
                                        </p:tgtEl>
                                        <p:attrNameLst>
                                          <p:attrName>ppt_x</p:attrName>
                                        </p:attrNameLst>
                                      </p:cBhvr>
                                      <p:tavLst>
                                        <p:tav tm="0">
                                          <p:val>
                                            <p:strVal val="ppt_x"/>
                                          </p:val>
                                        </p:tav>
                                        <p:tav tm="100000">
                                          <p:val>
                                            <p:strVal val="ppt_x"/>
                                          </p:val>
                                        </p:tav>
                                      </p:tavLst>
                                    </p:anim>
                                    <p:anim calcmode="lin" valueType="num">
                                      <p:cBhvr additive="base">
                                        <p:cTn id="13" dur="500"/>
                                        <p:tgtEl>
                                          <p:spTgt spid="79874"/>
                                        </p:tgtEl>
                                        <p:attrNameLst>
                                          <p:attrName>ppt_y</p:attrName>
                                        </p:attrNameLst>
                                      </p:cBhvr>
                                      <p:tavLst>
                                        <p:tav tm="0">
                                          <p:val>
                                            <p:strVal val="ppt_y"/>
                                          </p:val>
                                        </p:tav>
                                        <p:tav tm="100000">
                                          <p:val>
                                            <p:strVal val="1+ppt_h/2"/>
                                          </p:val>
                                        </p:tav>
                                      </p:tavLst>
                                    </p:anim>
                                    <p:set>
                                      <p:cBhvr>
                                        <p:cTn id="14" dur="1" fill="hold">
                                          <p:stCondLst>
                                            <p:cond delay="499"/>
                                          </p:stCondLst>
                                        </p:cTn>
                                        <p:tgtEl>
                                          <p:spTgt spid="7987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876"/>
                                        </p:tgtEl>
                                        <p:attrNameLst>
                                          <p:attrName>style.visibility</p:attrName>
                                        </p:attrNameLst>
                                      </p:cBhvr>
                                      <p:to>
                                        <p:strVal val="visible"/>
                                      </p:to>
                                    </p:set>
                                    <p:anim calcmode="lin" valueType="num">
                                      <p:cBhvr additive="base">
                                        <p:cTn id="19" dur="500" fill="hold"/>
                                        <p:tgtEl>
                                          <p:spTgt spid="79876"/>
                                        </p:tgtEl>
                                        <p:attrNameLst>
                                          <p:attrName>ppt_x</p:attrName>
                                        </p:attrNameLst>
                                      </p:cBhvr>
                                      <p:tavLst>
                                        <p:tav tm="0">
                                          <p:val>
                                            <p:strVal val="#ppt_x"/>
                                          </p:val>
                                        </p:tav>
                                        <p:tav tm="100000">
                                          <p:val>
                                            <p:strVal val="#ppt_x"/>
                                          </p:val>
                                        </p:tav>
                                      </p:tavLst>
                                    </p:anim>
                                    <p:anim calcmode="lin" valueType="num">
                                      <p:cBhvr additive="base">
                                        <p:cTn id="20" dur="500" fill="hold"/>
                                        <p:tgtEl>
                                          <p:spTgt spid="79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685800"/>
          </a:xfrm>
        </p:spPr>
        <p:txBody>
          <a:bodyPr>
            <a:normAutofit fontScale="90000"/>
          </a:bodyPr>
          <a:lstStyle/>
          <a:p>
            <a:r>
              <a:rPr lang="en-US" b="1" dirty="0" smtClean="0"/>
              <a:t>Reflection</a:t>
            </a:r>
            <a:endParaRPr lang="en-US" b="1" dirty="0"/>
          </a:p>
        </p:txBody>
      </p:sp>
      <p:sp>
        <p:nvSpPr>
          <p:cNvPr id="6" name="Content Placeholder 5"/>
          <p:cNvSpPr>
            <a:spLocks noGrp="1"/>
          </p:cNvSpPr>
          <p:nvPr>
            <p:ph idx="1"/>
          </p:nvPr>
        </p:nvSpPr>
        <p:spPr>
          <a:xfrm>
            <a:off x="457200" y="1447800"/>
            <a:ext cx="8229600" cy="5126736"/>
          </a:xfrm>
        </p:spPr>
        <p:txBody>
          <a:bodyPr>
            <a:normAutofit fontScale="85000" lnSpcReduction="20000"/>
          </a:bodyPr>
          <a:lstStyle/>
          <a:p>
            <a:pPr lvl="0"/>
            <a:r>
              <a:rPr lang="en-US" dirty="0" smtClean="0"/>
              <a:t>Compare and Contrast life in your rural town to life in your industrialized city.</a:t>
            </a:r>
          </a:p>
          <a:p>
            <a:pPr lvl="1"/>
            <a:r>
              <a:rPr lang="en-US" sz="2800" dirty="0" smtClean="0"/>
              <a:t>What were living conditions like and how did they change?</a:t>
            </a:r>
          </a:p>
          <a:p>
            <a:pPr lvl="1">
              <a:buNone/>
            </a:pPr>
            <a:endParaRPr lang="en-US" sz="2800" dirty="0" smtClean="0"/>
          </a:p>
          <a:p>
            <a:pPr lvl="1"/>
            <a:r>
              <a:rPr lang="en-US" sz="2800" dirty="0" smtClean="0"/>
              <a:t>What might happen as a result of the above change / how might the people react / what would they want?</a:t>
            </a:r>
          </a:p>
          <a:p>
            <a:pPr lvl="1">
              <a:buNone/>
            </a:pPr>
            <a:endParaRPr lang="en-US" sz="2800" dirty="0" smtClean="0"/>
          </a:p>
          <a:p>
            <a:pPr lvl="1"/>
            <a:r>
              <a:rPr lang="en-US" sz="2800" dirty="0" smtClean="0"/>
              <a:t>What were working conditions like and how did they change?</a:t>
            </a:r>
          </a:p>
          <a:p>
            <a:pPr lvl="1">
              <a:buNone/>
            </a:pPr>
            <a:endParaRPr lang="en-US" sz="2800" dirty="0" smtClean="0"/>
          </a:p>
          <a:p>
            <a:pPr lvl="1"/>
            <a:r>
              <a:rPr lang="en-US" sz="2800" dirty="0" smtClean="0"/>
              <a:t>What might happen as a result of the above change / how might the people react / what would they want?</a:t>
            </a:r>
          </a:p>
          <a:p>
            <a:pPr lvl="1">
              <a:buNone/>
            </a:pPr>
            <a:endParaRPr lang="en-US" sz="2800" dirty="0" smtClean="0"/>
          </a:p>
          <a:p>
            <a:pPr lvl="0"/>
            <a:r>
              <a:rPr lang="en-US" dirty="0" smtClean="0"/>
              <a:t>If you could reorganize and plan out your city, what would you change?  Why?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 calcmode="lin" valueType="num">
                                      <p:cBhvr additive="base">
                                        <p:cTn id="3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82283"/>
            <a:ext cx="9144000" cy="1219200"/>
          </a:xfrm>
        </p:spPr>
        <p:txBody>
          <a:bodyPr>
            <a:normAutofit fontScale="90000"/>
          </a:bodyPr>
          <a:lstStyle/>
          <a:p>
            <a:pPr algn="ctr"/>
            <a:r>
              <a:rPr lang="en-US" b="1" dirty="0" smtClean="0"/>
              <a:t>The Industrial Revolution</a:t>
            </a:r>
            <a:br>
              <a:rPr lang="en-US" b="1" dirty="0" smtClean="0"/>
            </a:br>
            <a:r>
              <a:rPr lang="en-US" b="1" dirty="0" smtClean="0"/>
              <a:t>Part II - Urbanization	</a:t>
            </a:r>
            <a:endParaRPr lang="en-US" b="1" dirty="0"/>
          </a:p>
        </p:txBody>
      </p:sp>
      <p:sp>
        <p:nvSpPr>
          <p:cNvPr id="5" name="Content Placeholder 4"/>
          <p:cNvSpPr>
            <a:spLocks noGrp="1"/>
          </p:cNvSpPr>
          <p:nvPr>
            <p:ph idx="1"/>
          </p:nvPr>
        </p:nvSpPr>
        <p:spPr>
          <a:xfrm>
            <a:off x="457200" y="1946031"/>
            <a:ext cx="8229600" cy="4419600"/>
          </a:xfrm>
        </p:spPr>
        <p:txBody>
          <a:bodyPr>
            <a:normAutofit/>
          </a:bodyPr>
          <a:lstStyle/>
          <a:p>
            <a:r>
              <a:rPr lang="en-US" dirty="0" smtClean="0"/>
              <a:t>Over the next 100 years, a revolution will completely change life in your village.</a:t>
            </a:r>
          </a:p>
          <a:p>
            <a:pPr>
              <a:buNone/>
            </a:pPr>
            <a:endParaRPr lang="en-US" dirty="0" smtClean="0"/>
          </a:p>
          <a:p>
            <a:r>
              <a:rPr lang="en-US" dirty="0" smtClean="0"/>
              <a:t>Some historians believe this revolution is the most fundamental change in human history.</a:t>
            </a:r>
          </a:p>
          <a:p>
            <a:endParaRPr lang="en-US" dirty="0" smtClean="0"/>
          </a:p>
          <a:p>
            <a:r>
              <a:rPr lang="en-US" dirty="0" smtClean="0"/>
              <a:t>You will experience some of these changes as your village shifts toward an industrialized economy.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b="1" dirty="0" smtClean="0"/>
              <a:t>It is now 1745 C.E…</a:t>
            </a:r>
          </a:p>
        </p:txBody>
      </p:sp>
      <p:sp>
        <p:nvSpPr>
          <p:cNvPr id="3" name="Content Placeholder 2"/>
          <p:cNvSpPr>
            <a:spLocks noGrp="1"/>
          </p:cNvSpPr>
          <p:nvPr>
            <p:ph idx="1"/>
          </p:nvPr>
        </p:nvSpPr>
        <p:spPr>
          <a:xfrm>
            <a:off x="76200" y="1294228"/>
            <a:ext cx="9067800" cy="5257800"/>
          </a:xfrm>
        </p:spPr>
        <p:txBody>
          <a:bodyPr>
            <a:normAutofit/>
          </a:bodyPr>
          <a:lstStyle/>
          <a:p>
            <a:pPr marL="0" lvl="1">
              <a:buNone/>
            </a:pPr>
            <a:r>
              <a:rPr lang="en-US" dirty="0" smtClean="0"/>
              <a:t>England’s geography is unique in that no section of the country is more than 90 miles from the Atlantic Ocean or North Sea, and there are many navigable rivers that crisscross the countryside.</a:t>
            </a:r>
          </a:p>
          <a:p>
            <a:pPr>
              <a:buFont typeface="Arial" pitchFamily="34" charset="0"/>
              <a:buChar char="•"/>
            </a:pPr>
            <a:endParaRPr lang="en-US" dirty="0" smtClean="0"/>
          </a:p>
          <a:p>
            <a:r>
              <a:rPr lang="en-US" dirty="0" smtClean="0"/>
              <a:t>Other factors of production give England an advantage:</a:t>
            </a:r>
          </a:p>
          <a:p>
            <a:pPr lvl="1"/>
            <a:r>
              <a:rPr lang="en-US" b="1" dirty="0" smtClean="0"/>
              <a:t>Natural resources: </a:t>
            </a:r>
            <a:r>
              <a:rPr lang="en-US" dirty="0" smtClean="0"/>
              <a:t>coal, iron &amp; timber</a:t>
            </a:r>
          </a:p>
          <a:p>
            <a:pPr lvl="1"/>
            <a:r>
              <a:rPr lang="en-US" b="1" dirty="0" smtClean="0"/>
              <a:t>Agricultural productivity: </a:t>
            </a:r>
            <a:r>
              <a:rPr lang="en-US" dirty="0" smtClean="0"/>
              <a:t>Enclosure Acts</a:t>
            </a:r>
          </a:p>
          <a:p>
            <a:pPr lvl="1"/>
            <a:r>
              <a:rPr lang="en-US" b="1" dirty="0" smtClean="0"/>
              <a:t>Gov’t Encouragement: </a:t>
            </a:r>
            <a:r>
              <a:rPr lang="en-US" dirty="0" smtClean="0"/>
              <a:t>Legal protection of private property &amp; Entrepreneurial spirit</a:t>
            </a:r>
          </a:p>
          <a:p>
            <a:pPr lvl="1"/>
            <a:r>
              <a:rPr lang="en-US" b="1" dirty="0" smtClean="0"/>
              <a:t>Free market capitalism:</a:t>
            </a:r>
            <a:r>
              <a:rPr lang="en-US" dirty="0" smtClean="0"/>
              <a:t> accumulates $$$</a:t>
            </a:r>
            <a:endParaRPr lang="en-US" b="1" dirty="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905000"/>
          </a:xfrm>
        </p:spPr>
        <p:txBody>
          <a:bodyPr>
            <a:normAutofit fontScale="90000"/>
          </a:bodyPr>
          <a:lstStyle/>
          <a:p>
            <a:r>
              <a:rPr lang="en-US" b="1" dirty="0" smtClean="0"/>
              <a:t>Round 1: 1745 C.E.</a:t>
            </a:r>
            <a:r>
              <a:rPr lang="en-US" dirty="0" smtClean="0"/>
              <a:t/>
            </a:r>
            <a:br>
              <a:rPr lang="en-US" dirty="0" smtClean="0"/>
            </a:br>
            <a:r>
              <a:rPr lang="en-US" sz="2200" dirty="0" smtClean="0"/>
              <a:t>An enterprising young capitalist decides to invest money in the construction of the canal.  This will allow for more efficient and cheaper shipping of goods and the profits are astonishing!</a:t>
            </a:r>
            <a:r>
              <a:rPr lang="en-US" dirty="0" smtClean="0"/>
              <a:t/>
            </a:r>
            <a:br>
              <a:rPr lang="en-US" dirty="0" smtClean="0"/>
            </a:br>
            <a:endParaRPr lang="en-US" dirty="0"/>
          </a:p>
        </p:txBody>
      </p:sp>
      <p:sp>
        <p:nvSpPr>
          <p:cNvPr id="3" name="Content Placeholder 2"/>
          <p:cNvSpPr>
            <a:spLocks noGrp="1"/>
          </p:cNvSpPr>
          <p:nvPr>
            <p:ph idx="1"/>
          </p:nvPr>
        </p:nvSpPr>
        <p:spPr>
          <a:xfrm>
            <a:off x="190500" y="2763012"/>
            <a:ext cx="5715000" cy="3922776"/>
          </a:xfrm>
        </p:spPr>
        <p:txBody>
          <a:bodyPr/>
          <a:lstStyle/>
          <a:p>
            <a:r>
              <a:rPr lang="en-US" b="1" dirty="0" smtClean="0"/>
              <a:t>Draw:</a:t>
            </a:r>
            <a:endParaRPr lang="en-US" dirty="0" smtClean="0">
              <a:sym typeface="Wingdings" pitchFamily="2" charset="2"/>
            </a:endParaRPr>
          </a:p>
          <a:p>
            <a:pPr lvl="1"/>
            <a:r>
              <a:rPr lang="en-US" b="1" dirty="0" smtClean="0">
                <a:sym typeface="Wingdings" pitchFamily="2" charset="2"/>
              </a:rPr>
              <a:t>1 canal </a:t>
            </a:r>
            <a:r>
              <a:rPr lang="en-US" dirty="0" smtClean="0">
                <a:sym typeface="Wingdings" pitchFamily="2" charset="2"/>
              </a:rPr>
              <a:t>that runs PARALLEL to the river</a:t>
            </a:r>
          </a:p>
          <a:p>
            <a:pPr lvl="1"/>
            <a:endParaRPr lang="en-US" dirty="0" smtClean="0">
              <a:sym typeface="Wingdings" pitchFamily="2" charset="2"/>
            </a:endParaRPr>
          </a:p>
          <a:p>
            <a:pPr lvl="1"/>
            <a:r>
              <a:rPr lang="en-US" b="1" dirty="0" smtClean="0"/>
              <a:t>1 nice home </a:t>
            </a:r>
            <a:r>
              <a:rPr lang="en-US" dirty="0" smtClean="0"/>
              <a:t>ANYWHERE in the village.  This your home </a:t>
            </a:r>
            <a:r>
              <a:rPr lang="en-US" dirty="0" smtClean="0">
                <a:sym typeface="Wingdings" pitchFamily="2" charset="2"/>
              </a:rPr>
              <a:t></a:t>
            </a:r>
          </a:p>
          <a:p>
            <a:pPr lvl="1"/>
            <a:endParaRPr lang="en-US" dirty="0"/>
          </a:p>
        </p:txBody>
      </p:sp>
      <p:sp>
        <p:nvSpPr>
          <p:cNvPr id="4" name="Rectangle 3"/>
          <p:cNvSpPr/>
          <p:nvPr/>
        </p:nvSpPr>
        <p:spPr>
          <a:xfrm>
            <a:off x="5943600" y="4495800"/>
            <a:ext cx="1295400" cy="1066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096000" y="3276600"/>
            <a:ext cx="2362200" cy="0"/>
          </a:xfrm>
          <a:prstGeom prst="line">
            <a:avLst/>
          </a:prstGeom>
          <a:ln w="15240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239000" y="4648200"/>
            <a:ext cx="1371600" cy="914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p:cNvSpPr/>
          <p:nvPr/>
        </p:nvSpPr>
        <p:spPr>
          <a:xfrm rot="10800000">
            <a:off x="5791200" y="4114800"/>
            <a:ext cx="1676400" cy="533400"/>
          </a:xfrm>
          <a:prstGeom prst="flowChartManualOpera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7162800" y="3886200"/>
            <a:ext cx="1600200" cy="8382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066800"/>
          </a:xfrm>
        </p:spPr>
        <p:txBody>
          <a:bodyPr/>
          <a:lstStyle/>
          <a:p>
            <a:r>
              <a:rPr lang="en-US" b="1" dirty="0" smtClean="0"/>
              <a:t>Early Canals</a:t>
            </a:r>
            <a:endParaRPr lang="en-US" b="1" dirty="0"/>
          </a:p>
        </p:txBody>
      </p:sp>
      <p:pic>
        <p:nvPicPr>
          <p:cNvPr id="9" name="Picture 3" descr="BritishCanals"/>
          <p:cNvPicPr>
            <a:picLocks noGrp="1" noChangeAspect="1" noChangeArrowheads="1"/>
          </p:cNvPicPr>
          <p:nvPr>
            <p:ph sz="half" idx="1"/>
          </p:nvPr>
        </p:nvPicPr>
        <p:blipFill>
          <a:blip r:embed="rId2" cstate="print">
            <a:lum bright="6000" contrast="6000"/>
          </a:blip>
          <a:srcRect/>
          <a:stretch>
            <a:fillRect/>
          </a:stretch>
        </p:blipFill>
        <p:spPr>
          <a:xfrm>
            <a:off x="533400" y="1524000"/>
            <a:ext cx="3657600" cy="4863313"/>
          </a:xfrm>
          <a:prstGeom prst="rect">
            <a:avLst/>
          </a:prstGeom>
          <a:noFill/>
          <a:ln>
            <a:solidFill>
              <a:srgbClr val="003399"/>
            </a:solidFill>
          </a:ln>
        </p:spPr>
      </p:pic>
      <p:pic>
        <p:nvPicPr>
          <p:cNvPr id="10" name="Picture 4"/>
          <p:cNvPicPr>
            <a:picLocks noGrp="1" noChangeAspect="1" noChangeArrowheads="1"/>
          </p:cNvPicPr>
          <p:nvPr>
            <p:ph sz="half" idx="2"/>
          </p:nvPr>
        </p:nvPicPr>
        <p:blipFill>
          <a:blip r:embed="rId3" cstate="print">
            <a:lum contrast="12000"/>
          </a:blip>
          <a:srcRect/>
          <a:stretch>
            <a:fillRect/>
          </a:stretch>
        </p:blipFill>
        <p:spPr>
          <a:xfrm>
            <a:off x="4419600" y="2438400"/>
            <a:ext cx="4368800" cy="3276600"/>
          </a:xfrm>
          <a:prstGeom prst="rect">
            <a:avLst/>
          </a:prstGeom>
          <a:noFill/>
          <a:ln>
            <a:solidFill>
              <a:srgbClr val="003399"/>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2743200"/>
          </a:xfrm>
        </p:spPr>
        <p:txBody>
          <a:bodyPr>
            <a:normAutofit fontScale="90000"/>
          </a:bodyPr>
          <a:lstStyle/>
          <a:p>
            <a:r>
              <a:rPr lang="en-US" b="1" dirty="0" smtClean="0"/>
              <a:t>Round 2: 1750 C.E.</a:t>
            </a:r>
            <a:r>
              <a:rPr lang="en-US" dirty="0" smtClean="0"/>
              <a:t/>
            </a:r>
            <a:br>
              <a:rPr lang="en-US" dirty="0" smtClean="0"/>
            </a:br>
            <a:r>
              <a:rPr lang="en-US" sz="2200" dirty="0" smtClean="0"/>
              <a:t/>
            </a:r>
            <a:br>
              <a:rPr lang="en-US" sz="2200" dirty="0" smtClean="0"/>
            </a:br>
            <a:r>
              <a:rPr lang="en-US" sz="2200" dirty="0" smtClean="0"/>
              <a:t>For a variety of different reasons (soap, diet, sanitation, etc…) there is a population explosion in England and in your village.</a:t>
            </a:r>
            <a:br>
              <a:rPr lang="en-US" sz="2200" dirty="0" smtClean="0"/>
            </a:br>
            <a:r>
              <a:rPr lang="en-US" sz="2200" dirty="0" smtClean="0"/>
              <a:t>Many diseases that have killed villagers have been virtually eliminated due to the disposal of sewage in the canals and then ultimately the ocean.</a:t>
            </a:r>
            <a:br>
              <a:rPr lang="en-US" sz="2200" dirty="0" smtClean="0"/>
            </a:br>
            <a:endParaRPr lang="en-US" sz="2200" dirty="0"/>
          </a:p>
        </p:txBody>
      </p:sp>
      <p:sp>
        <p:nvSpPr>
          <p:cNvPr id="3" name="Content Placeholder 2"/>
          <p:cNvSpPr>
            <a:spLocks noGrp="1"/>
          </p:cNvSpPr>
          <p:nvPr>
            <p:ph idx="1"/>
          </p:nvPr>
        </p:nvSpPr>
        <p:spPr>
          <a:xfrm>
            <a:off x="457200" y="3352800"/>
            <a:ext cx="8229600" cy="3221736"/>
          </a:xfrm>
        </p:spPr>
        <p:txBody>
          <a:bodyPr/>
          <a:lstStyle/>
          <a:p>
            <a:r>
              <a:rPr lang="en-US" dirty="0" smtClean="0"/>
              <a:t>Draw</a:t>
            </a:r>
          </a:p>
          <a:p>
            <a:pPr lvl="1"/>
            <a:r>
              <a:rPr lang="en-US" dirty="0" smtClean="0"/>
              <a:t>5 houses</a:t>
            </a:r>
            <a:endParaRPr lang="en-US" dirty="0"/>
          </a:p>
        </p:txBody>
      </p:sp>
      <p:grpSp>
        <p:nvGrpSpPr>
          <p:cNvPr id="6" name="Group 5"/>
          <p:cNvGrpSpPr/>
          <p:nvPr/>
        </p:nvGrpSpPr>
        <p:grpSpPr>
          <a:xfrm>
            <a:off x="3886200" y="3657600"/>
            <a:ext cx="1600200" cy="2057400"/>
            <a:chOff x="3810000" y="2133600"/>
            <a:chExt cx="1600200" cy="2057400"/>
          </a:xfrm>
        </p:grpSpPr>
        <p:sp>
          <p:nvSpPr>
            <p:cNvPr id="4" name="Rectangle 3"/>
            <p:cNvSpPr/>
            <p:nvPr/>
          </p:nvSpPr>
          <p:spPr>
            <a:xfrm>
              <a:off x="3962400" y="3124200"/>
              <a:ext cx="1295400" cy="1066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3810000" y="2133600"/>
              <a:ext cx="1600200" cy="990600"/>
            </a:xfrm>
            <a:prstGeom prst="triangl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657600"/>
          </a:xfrm>
        </p:spPr>
        <p:txBody>
          <a:bodyPr>
            <a:normAutofit fontScale="90000"/>
          </a:bodyPr>
          <a:lstStyle/>
          <a:p>
            <a:r>
              <a:rPr lang="en-US" b="1" dirty="0" smtClean="0"/>
              <a:t>Round 3: 1760 C.E.</a:t>
            </a:r>
            <a:r>
              <a:rPr lang="en-US" dirty="0" smtClean="0"/>
              <a:t/>
            </a:r>
            <a:br>
              <a:rPr lang="en-US" dirty="0" smtClean="0"/>
            </a:br>
            <a:r>
              <a:rPr lang="en-US" sz="1200" dirty="0" smtClean="0"/>
              <a:t/>
            </a:r>
            <a:br>
              <a:rPr lang="en-US" sz="1200" dirty="0" smtClean="0"/>
            </a:br>
            <a:r>
              <a:rPr lang="en-US" sz="2200" dirty="0" smtClean="0"/>
              <a:t>The people of your village need a bit more food and goods to meet the needs of the new inhabitants. </a:t>
            </a:r>
            <a:r>
              <a:rPr lang="en-US" sz="2200" dirty="0"/>
              <a:t/>
            </a:r>
            <a:br>
              <a:rPr lang="en-US" sz="2200" dirty="0"/>
            </a:br>
            <a:r>
              <a:rPr lang="en-US" sz="2200" dirty="0" smtClean="0"/>
              <a:t/>
            </a:r>
            <a:br>
              <a:rPr lang="en-US" sz="2200" dirty="0" smtClean="0"/>
            </a:br>
            <a:r>
              <a:rPr lang="en-US" sz="2200" dirty="0" smtClean="0"/>
              <a:t>New farming technology—S</a:t>
            </a:r>
            <a:r>
              <a:rPr lang="en-US" sz="2200" b="1" dirty="0" smtClean="0"/>
              <a:t>EED DRILL &amp; THRESHING MACHINE—</a:t>
            </a:r>
            <a:r>
              <a:rPr lang="en-US" sz="2200" dirty="0" smtClean="0"/>
              <a:t>causes an increase in farm production. As a result, people need more land to increase productivity.  </a:t>
            </a:r>
            <a:br>
              <a:rPr lang="en-US" sz="2200" dirty="0" smtClean="0"/>
            </a:br>
            <a:r>
              <a:rPr lang="en-US" sz="2200" dirty="0"/>
              <a:t/>
            </a:r>
            <a:br>
              <a:rPr lang="en-US" sz="2200" dirty="0"/>
            </a:br>
            <a:r>
              <a:rPr lang="en-US" sz="2200" dirty="0" smtClean="0"/>
              <a:t>Parliament will pass the </a:t>
            </a:r>
            <a:r>
              <a:rPr lang="en-US" sz="2200" b="1" dirty="0" smtClean="0"/>
              <a:t>Enclosure Acts</a:t>
            </a:r>
            <a:r>
              <a:rPr lang="en-US" sz="2200" dirty="0" smtClean="0"/>
              <a:t>, in which the government will take land from the Commons to sell to local farmers.</a:t>
            </a:r>
            <a:endParaRPr lang="en-US" sz="2200" dirty="0"/>
          </a:p>
        </p:txBody>
      </p:sp>
      <p:sp>
        <p:nvSpPr>
          <p:cNvPr id="3" name="Content Placeholder 2"/>
          <p:cNvSpPr>
            <a:spLocks noGrp="1"/>
          </p:cNvSpPr>
          <p:nvPr>
            <p:ph idx="1"/>
          </p:nvPr>
        </p:nvSpPr>
        <p:spPr>
          <a:xfrm>
            <a:off x="457200" y="4114800"/>
            <a:ext cx="8229600" cy="2459736"/>
          </a:xfrm>
        </p:spPr>
        <p:txBody>
          <a:bodyPr/>
          <a:lstStyle/>
          <a:p>
            <a:r>
              <a:rPr lang="en-US" b="1" dirty="0" smtClean="0"/>
              <a:t>Eliminate ½ of your Common Lands</a:t>
            </a:r>
          </a:p>
          <a:p>
            <a:endParaRPr lang="en-US" dirty="0" smtClean="0"/>
          </a:p>
          <a:p>
            <a:r>
              <a:rPr lang="en-US" b="1" dirty="0" smtClean="0"/>
              <a:t>Draw</a:t>
            </a:r>
          </a:p>
          <a:p>
            <a:pPr lvl="1"/>
            <a:r>
              <a:rPr lang="en-US" dirty="0" smtClean="0"/>
              <a:t>1 nice house</a:t>
            </a:r>
            <a:endParaRPr lang="en-US" dirty="0"/>
          </a:p>
        </p:txBody>
      </p:sp>
      <p:grpSp>
        <p:nvGrpSpPr>
          <p:cNvPr id="8" name="Group 7"/>
          <p:cNvGrpSpPr/>
          <p:nvPr/>
        </p:nvGrpSpPr>
        <p:grpSpPr>
          <a:xfrm>
            <a:off x="3810000" y="4648200"/>
            <a:ext cx="3048000" cy="1676400"/>
            <a:chOff x="3429001" y="3505200"/>
            <a:chExt cx="3048000" cy="1676400"/>
          </a:xfrm>
        </p:grpSpPr>
        <p:sp>
          <p:nvSpPr>
            <p:cNvPr id="4" name="Rectangle 3"/>
            <p:cNvSpPr/>
            <p:nvPr/>
          </p:nvSpPr>
          <p:spPr>
            <a:xfrm>
              <a:off x="3581401" y="4114800"/>
              <a:ext cx="1447800" cy="1066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1" y="4267200"/>
              <a:ext cx="1371600" cy="914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p:cNvSpPr/>
            <p:nvPr/>
          </p:nvSpPr>
          <p:spPr>
            <a:xfrm rot="10800000">
              <a:off x="3429001" y="3581400"/>
              <a:ext cx="1676400" cy="685800"/>
            </a:xfrm>
            <a:prstGeom prst="flowChartManualOperatio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4876801" y="3505200"/>
              <a:ext cx="1600200" cy="838200"/>
            </a:xfrm>
            <a:prstGeom prst="triangl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0" y="685800"/>
            <a:ext cx="3810000" cy="1066800"/>
          </a:xfrm>
        </p:spPr>
        <p:txBody>
          <a:bodyPr/>
          <a:lstStyle/>
          <a:p>
            <a:r>
              <a:rPr lang="en-US" b="1" dirty="0" smtClean="0"/>
              <a:t>Enclosure Acts</a:t>
            </a:r>
            <a:endParaRPr lang="en-US" b="1" dirty="0"/>
          </a:p>
        </p:txBody>
      </p:sp>
      <p:pic>
        <p:nvPicPr>
          <p:cNvPr id="7" name="Picture 3" descr="Enclosed land today"/>
          <p:cNvPicPr>
            <a:picLocks noGrp="1" noChangeAspect="1" noChangeArrowheads="1"/>
          </p:cNvPicPr>
          <p:nvPr>
            <p:ph sz="half" idx="1"/>
          </p:nvPr>
        </p:nvPicPr>
        <p:blipFill>
          <a:blip r:embed="rId2" cstate="print">
            <a:lum bright="6000" contrast="6000"/>
          </a:blip>
          <a:srcRect/>
          <a:stretch>
            <a:fillRect/>
          </a:stretch>
        </p:blipFill>
        <p:spPr bwMode="auto">
          <a:xfrm>
            <a:off x="5257800" y="2057400"/>
            <a:ext cx="3886200" cy="4800600"/>
          </a:xfrm>
          <a:prstGeom prst="rect">
            <a:avLst/>
          </a:prstGeom>
          <a:noFill/>
          <a:ln w="9525">
            <a:solidFill>
              <a:srgbClr val="000066"/>
            </a:solidFill>
            <a:miter lim="800000"/>
            <a:headEnd/>
            <a:tailEnd/>
          </a:ln>
        </p:spPr>
      </p:pic>
      <p:pic>
        <p:nvPicPr>
          <p:cNvPr id="8" name="Picture 3" descr="map-English Common Land Enclosed"/>
          <p:cNvPicPr>
            <a:picLocks noGrp="1" noChangeAspect="1" noChangeArrowheads="1"/>
          </p:cNvPicPr>
          <p:nvPr>
            <p:ph sz="half" idx="2"/>
          </p:nvPr>
        </p:nvPicPr>
        <p:blipFill>
          <a:blip r:embed="rId3" cstate="print">
            <a:lum bright="-12000" contrast="6000"/>
          </a:blip>
          <a:srcRect/>
          <a:stretch>
            <a:fillRect/>
          </a:stretch>
        </p:blipFill>
        <p:spPr bwMode="auto">
          <a:xfrm>
            <a:off x="0" y="533400"/>
            <a:ext cx="5334000" cy="6324600"/>
          </a:xfrm>
          <a:prstGeom prst="rect">
            <a:avLst/>
          </a:prstGeom>
          <a:noFill/>
          <a:ln w="9525">
            <a:solidFill>
              <a:srgbClr val="003399"/>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3958</TotalTime>
  <Words>1409</Words>
  <Application>Microsoft Office PowerPoint</Application>
  <PresentationFormat>On-screen Show (4:3)</PresentationFormat>
  <Paragraphs>234</Paragraphs>
  <Slides>29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Georgia</vt:lpstr>
      <vt:lpstr>Trebuchet MS</vt:lpstr>
      <vt:lpstr>Wingdings</vt:lpstr>
      <vt:lpstr>Wingdings 2</vt:lpstr>
      <vt:lpstr>Urban</vt:lpstr>
      <vt:lpstr>The Industrial Revolution</vt:lpstr>
      <vt:lpstr>An English Rural Village, 1700 C.E.</vt:lpstr>
      <vt:lpstr>The Industrial Revolution Part II - Urbanization </vt:lpstr>
      <vt:lpstr>It is now 1745 C.E…</vt:lpstr>
      <vt:lpstr>Round 1: 1745 C.E. An enterprising young capitalist decides to invest money in the construction of the canal.  This will allow for more efficient and cheaper shipping of goods and the profits are astonishing! </vt:lpstr>
      <vt:lpstr>Early Canals</vt:lpstr>
      <vt:lpstr>Round 2: 1750 C.E.  For a variety of different reasons (soap, diet, sanitation, etc…) there is a population explosion in England and in your village. Many diseases that have killed villagers have been virtually eliminated due to the disposal of sewage in the canals and then ultimately the ocean. </vt:lpstr>
      <vt:lpstr>Round 3: 1760 C.E.  The people of your village need a bit more food and goods to meet the needs of the new inhabitants.   New farming technology—SEED DRILL &amp; THRESHING MACHINE—causes an increase in farm production. As a result, people need more land to increase productivity.    Parliament will pass the Enclosure Acts, in which the government will take land from the Commons to sell to local farmers.</vt:lpstr>
      <vt:lpstr>Enclosure Acts</vt:lpstr>
      <vt:lpstr>Round 4: 1773 C.E.  A man named Richard Arkwright invents a new machine called the Water Frame can spin and weave cloth a hundred times faster than could be done by hand in a farm cottage.  The old way (Cottage Industry) required a family to spin and weave the cloth by hand inside their cottage…Labor is now concentrated in a single location and becomes more specialized over time.  Remember, the cotton factory must be placed on the river bank, because canal water is not swift enough to generate the power to move the parts of the water frame.  </vt:lpstr>
      <vt:lpstr>Factories &amp; New Inventions</vt:lpstr>
      <vt:lpstr>Round 5:1774 C.E.</vt:lpstr>
      <vt:lpstr>Round 6:1780 C.E.  Unemployed workers from surrounding areas flood into your community looking for work; even though wages are very low, they look attractive to starving families.   Housing is in great demand and for the first time a new kind of housing is constructed called Tenements. Often a family and their extended family members lived within 2-3 rooms…Typically 10-13 families lived on the same floor.  Each floor had 1 communal bathroom, if the building was nice.  Sometimes it was 1 bathroom for every 2 floors.</vt:lpstr>
      <vt:lpstr>Industrial Living Conditions</vt:lpstr>
      <vt:lpstr>Round 8:1785 C.E.</vt:lpstr>
      <vt:lpstr>PowerPoint Presentation</vt:lpstr>
      <vt:lpstr>Steam Engine</vt:lpstr>
      <vt:lpstr>Round 9:1815 C.E.</vt:lpstr>
      <vt:lpstr>Working Conditions</vt:lpstr>
      <vt:lpstr>PowerPoint Presentation</vt:lpstr>
      <vt:lpstr>Round 10:1820 C.E.</vt:lpstr>
      <vt:lpstr>Steam Engine</vt:lpstr>
      <vt:lpstr>“The Great Land Serpent”</vt:lpstr>
      <vt:lpstr>Round 11:1827 C.E.</vt:lpstr>
      <vt:lpstr>Round 12: 1828 C.E.</vt:lpstr>
      <vt:lpstr>Round 13: 1840 C.E.</vt:lpstr>
      <vt:lpstr>Round 14: 1850 C.E.</vt:lpstr>
      <vt:lpstr>England City, 1850</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The Industrial Revolution</dc:title>
  <dc:creator>C Parmenter</dc:creator>
  <cp:lastModifiedBy>Edwards, Sarah</cp:lastModifiedBy>
  <cp:revision>86</cp:revision>
  <dcterms:created xsi:type="dcterms:W3CDTF">2009-12-01T00:02:36Z</dcterms:created>
  <dcterms:modified xsi:type="dcterms:W3CDTF">2019-04-03T17:34:41Z</dcterms:modified>
</cp:coreProperties>
</file>